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5" r:id="rId2"/>
    <p:sldId id="266" r:id="rId3"/>
    <p:sldId id="276" r:id="rId4"/>
    <p:sldId id="258" r:id="rId5"/>
    <p:sldId id="269" r:id="rId6"/>
    <p:sldId id="270" r:id="rId7"/>
    <p:sldId id="277" r:id="rId8"/>
    <p:sldId id="280" r:id="rId9"/>
    <p:sldId id="281" r:id="rId10"/>
    <p:sldId id="272" r:id="rId11"/>
    <p:sldId id="271" r:id="rId12"/>
    <p:sldId id="261" r:id="rId13"/>
    <p:sldId id="263" r:id="rId14"/>
    <p:sldId id="262" r:id="rId15"/>
    <p:sldId id="274"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64" autoAdjust="0"/>
    <p:restoredTop sz="94610"/>
  </p:normalViewPr>
  <p:slideViewPr>
    <p:cSldViewPr snapToGrid="0" snapToObjects="1">
      <p:cViewPr varScale="1">
        <p:scale>
          <a:sx n="69" d="100"/>
          <a:sy n="69" d="100"/>
        </p:scale>
        <p:origin x="37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685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321767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9826" y="1308497"/>
            <a:ext cx="7657148" cy="3663791"/>
          </a:xfrm>
          <a:prstGeom prst="rect">
            <a:avLst/>
          </a:prstGeom>
          <a:noFill/>
          <a:ln/>
        </p:spPr>
        <p:txBody>
          <a:bodyPr wrap="square" lIns="0" tIns="0" rIns="0" bIns="0" rtlCol="0" anchor="t"/>
          <a:lstStyle/>
          <a:p>
            <a:pPr marL="0" indent="0">
              <a:lnSpc>
                <a:spcPts val="7850"/>
              </a:lnSpc>
              <a:buNone/>
            </a:pPr>
            <a:r>
              <a:rPr lang="en-US" sz="6000" dirty="0">
                <a:solidFill>
                  <a:srgbClr val="FFFFFF"/>
                </a:solidFill>
                <a:latin typeface="Nunito Semi Bold" pitchFamily="34" charset="0"/>
                <a:ea typeface="Nunito Semi Bold" pitchFamily="34" charset="-122"/>
                <a:cs typeface="Nunito Semi Bold" pitchFamily="34" charset="-120"/>
              </a:rPr>
              <a:t>Analyzing the Impact of Academic Pressure on Mental Health</a:t>
            </a:r>
            <a:endParaRPr lang="en-US" sz="6000" dirty="0"/>
          </a:p>
        </p:txBody>
      </p:sp>
      <p:sp>
        <p:nvSpPr>
          <p:cNvPr id="4" name="Text 1"/>
          <p:cNvSpPr/>
          <p:nvPr/>
        </p:nvSpPr>
        <p:spPr>
          <a:xfrm>
            <a:off x="6229826" y="5290899"/>
            <a:ext cx="7657148" cy="1019413"/>
          </a:xfrm>
          <a:prstGeom prst="rect">
            <a:avLst/>
          </a:prstGeom>
          <a:noFill/>
          <a:ln/>
        </p:spPr>
        <p:txBody>
          <a:bodyPr wrap="square" lIns="0" tIns="0" rIns="0" bIns="0" rtlCol="0" anchor="t"/>
          <a:lstStyle/>
          <a:p>
            <a:pPr marL="0" indent="0">
              <a:lnSpc>
                <a:spcPts val="2650"/>
              </a:lnSpc>
              <a:buNone/>
            </a:pPr>
            <a:r>
              <a:rPr lang="en-US" sz="1650" dirty="0">
                <a:solidFill>
                  <a:srgbClr val="D4D4D1"/>
                </a:solidFill>
                <a:latin typeface="Roboto" pitchFamily="34" charset="0"/>
                <a:ea typeface="Roboto" pitchFamily="34" charset="-122"/>
                <a:cs typeface="Roboto" pitchFamily="34" charset="-120"/>
              </a:rPr>
              <a:t>This project examines the relationship between academic pressure and mental health among university students. Using data analysis, we aim to identify trends and provide insights to improve student well-being.</a:t>
            </a:r>
            <a:endParaRPr lang="en-US" sz="1650" dirty="0"/>
          </a:p>
        </p:txBody>
      </p:sp>
      <p:sp>
        <p:nvSpPr>
          <p:cNvPr id="7" name="Text 3"/>
          <p:cNvSpPr/>
          <p:nvPr/>
        </p:nvSpPr>
        <p:spPr>
          <a:xfrm>
            <a:off x="6229826" y="6697778"/>
            <a:ext cx="7129334" cy="487149"/>
          </a:xfrm>
          <a:prstGeom prst="rect">
            <a:avLst/>
          </a:prstGeom>
          <a:noFill/>
          <a:ln/>
        </p:spPr>
        <p:txBody>
          <a:bodyPr wrap="none" lIns="0" tIns="0" rIns="0" bIns="0" rtlCol="0" anchor="t"/>
          <a:lstStyle/>
          <a:p>
            <a:pPr marL="0" indent="0" algn="l">
              <a:lnSpc>
                <a:spcPts val="2900"/>
              </a:lnSpc>
              <a:buNone/>
            </a:pPr>
            <a:r>
              <a:rPr lang="en-US" sz="2400" b="1" dirty="0">
                <a:solidFill>
                  <a:srgbClr val="D4D4D1"/>
                </a:solidFill>
                <a:latin typeface="Roboto Bold" pitchFamily="34" charset="0"/>
                <a:ea typeface="Roboto Bold" pitchFamily="34" charset="-122"/>
                <a:cs typeface="Roboto Bold" pitchFamily="34" charset="-120"/>
              </a:rPr>
              <a:t>by Aminur Rahman and Farhana Tabassum          </a:t>
            </a:r>
          </a:p>
          <a:p>
            <a:pPr marL="0" indent="0" algn="l">
              <a:lnSpc>
                <a:spcPts val="2900"/>
              </a:lnSpc>
              <a:buNone/>
            </a:pPr>
            <a:endParaRPr lang="en-US" sz="2050" b="1" dirty="0">
              <a:solidFill>
                <a:srgbClr val="D4D4D1"/>
              </a:solidFill>
              <a:latin typeface="Roboto Bold" pitchFamily="34" charset="0"/>
              <a:ea typeface="Roboto Bold" pitchFamily="34" charset="-122"/>
              <a:cs typeface="Roboto Bold" pitchFamily="34" charset="-120"/>
            </a:endParaRPr>
          </a:p>
          <a:p>
            <a:pPr marL="0" indent="0" algn="l">
              <a:lnSpc>
                <a:spcPts val="2900"/>
              </a:lnSpc>
              <a:buNone/>
            </a:pPr>
            <a:r>
              <a:rPr lang="en-US" sz="2050" b="1" dirty="0">
                <a:solidFill>
                  <a:srgbClr val="D4D4D1"/>
                </a:solidFill>
                <a:latin typeface="Roboto Bold" pitchFamily="34" charset="0"/>
                <a:ea typeface="Roboto Bold" pitchFamily="34" charset="-122"/>
                <a:cs typeface="Roboto Bold" pitchFamily="34" charset="-120"/>
              </a:rPr>
              <a:t>. </a:t>
            </a:r>
            <a:endParaRPr lang="en-US" sz="2050" dirty="0"/>
          </a:p>
        </p:txBody>
      </p:sp>
      <p:pic>
        <p:nvPicPr>
          <p:cNvPr id="6" name="Picture 5" descr="A logo of a company">
            <a:extLst>
              <a:ext uri="{FF2B5EF4-FFF2-40B4-BE49-F238E27FC236}">
                <a16:creationId xmlns:a16="http://schemas.microsoft.com/office/drawing/2014/main" id="{6DAEE1B2-F3B2-E36C-68F6-5DDE0E529DA2}"/>
              </a:ext>
            </a:extLst>
          </p:cNvPr>
          <p:cNvPicPr>
            <a:picLocks noChangeAspect="1"/>
          </p:cNvPicPr>
          <p:nvPr/>
        </p:nvPicPr>
        <p:blipFill>
          <a:blip r:embed="rId4"/>
          <a:srcRect l="17562" t="22684" r="16261" b="28970"/>
          <a:stretch/>
        </p:blipFill>
        <p:spPr>
          <a:xfrm>
            <a:off x="12935415" y="7572393"/>
            <a:ext cx="1561170" cy="5684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002393"/>
            <a:ext cx="6321623" cy="771525"/>
          </a:xfrm>
          <a:prstGeom prst="rect">
            <a:avLst/>
          </a:prstGeom>
          <a:noFill/>
          <a:ln/>
        </p:spPr>
        <p:txBody>
          <a:bodyPr wrap="none" lIns="0" tIns="0" rIns="0" bIns="0" rtlCol="0" anchor="t"/>
          <a:lstStyle/>
          <a:p>
            <a:pPr marL="0" indent="0">
              <a:lnSpc>
                <a:spcPts val="6050"/>
              </a:lnSpc>
              <a:buNone/>
            </a:pPr>
            <a:r>
              <a:rPr lang="en-US" sz="4850" dirty="0">
                <a:solidFill>
                  <a:srgbClr val="F3F3F2"/>
                </a:solidFill>
                <a:latin typeface="IBM Plex Sans Medium" pitchFamily="34" charset="0"/>
                <a:ea typeface="IBM Plex Sans Medium" pitchFamily="34" charset="-122"/>
                <a:cs typeface="IBM Plex Sans Medium" pitchFamily="34" charset="-120"/>
              </a:rPr>
              <a:t>Budget and Resources</a:t>
            </a:r>
            <a:endParaRPr lang="en-US" sz="4850" dirty="0"/>
          </a:p>
        </p:txBody>
      </p:sp>
      <p:sp>
        <p:nvSpPr>
          <p:cNvPr id="3" name="Text 1"/>
          <p:cNvSpPr/>
          <p:nvPr/>
        </p:nvSpPr>
        <p:spPr>
          <a:xfrm>
            <a:off x="864037" y="3267670"/>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4D4D1"/>
                </a:solidFill>
                <a:latin typeface="Roboto" pitchFamily="34" charset="0"/>
                <a:ea typeface="Roboto" pitchFamily="34" charset="-122"/>
                <a:cs typeface="Roboto" pitchFamily="34" charset="-120"/>
              </a:rPr>
              <a:t>The project will utilize primarily free and open-source tools for data analysis, visualization, and reporting. The estimated budget is 0-5,000 BDT, depending on the need for additional cloud services or research materials.</a:t>
            </a:r>
            <a:endParaRPr lang="en-US" sz="1900" dirty="0"/>
          </a:p>
        </p:txBody>
      </p:sp>
      <p:sp>
        <p:nvSpPr>
          <p:cNvPr id="4" name="Text 2"/>
          <p:cNvSpPr/>
          <p:nvPr/>
        </p:nvSpPr>
        <p:spPr>
          <a:xfrm>
            <a:off x="864037" y="45822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3F3F2"/>
                </a:solidFill>
                <a:latin typeface="IBM Plex Sans Medium" pitchFamily="34" charset="0"/>
                <a:ea typeface="IBM Plex Sans Medium" pitchFamily="34" charset="-122"/>
                <a:cs typeface="IBM Plex Sans Medium" pitchFamily="34" charset="-120"/>
              </a:rPr>
              <a:t>Budget</a:t>
            </a:r>
            <a:endParaRPr lang="en-US" sz="2400" dirty="0"/>
          </a:p>
        </p:txBody>
      </p:sp>
      <p:sp>
        <p:nvSpPr>
          <p:cNvPr id="5" name="Text 3"/>
          <p:cNvSpPr/>
          <p:nvPr/>
        </p:nvSpPr>
        <p:spPr>
          <a:xfrm>
            <a:off x="864037" y="5214818"/>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4D4D1"/>
                </a:solidFill>
                <a:latin typeface="Roboto" pitchFamily="34" charset="0"/>
                <a:ea typeface="Roboto" pitchFamily="34" charset="-122"/>
                <a:cs typeface="Roboto" pitchFamily="34" charset="-120"/>
              </a:rPr>
              <a:t>Covers computational resources, research costs, and report materials. Estimated at 0-5,000 BDT.</a:t>
            </a:r>
            <a:endParaRPr lang="en-US" sz="1900" dirty="0"/>
          </a:p>
        </p:txBody>
      </p:sp>
      <p:sp>
        <p:nvSpPr>
          <p:cNvPr id="6" name="Text 4"/>
          <p:cNvSpPr/>
          <p:nvPr/>
        </p:nvSpPr>
        <p:spPr>
          <a:xfrm>
            <a:off x="7623929" y="45822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3F3F2"/>
                </a:solidFill>
                <a:latin typeface="IBM Plex Sans Medium" pitchFamily="34" charset="0"/>
                <a:ea typeface="IBM Plex Sans Medium" pitchFamily="34" charset="-122"/>
                <a:cs typeface="IBM Plex Sans Medium" pitchFamily="34" charset="-120"/>
              </a:rPr>
              <a:t>Resources</a:t>
            </a:r>
            <a:endParaRPr lang="en-US" sz="2400" dirty="0"/>
          </a:p>
        </p:txBody>
      </p:sp>
      <p:sp>
        <p:nvSpPr>
          <p:cNvPr id="7" name="Text 5"/>
          <p:cNvSpPr/>
          <p:nvPr/>
        </p:nvSpPr>
        <p:spPr>
          <a:xfrm>
            <a:off x="7623929" y="5214818"/>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4D4D1"/>
                </a:solidFill>
                <a:latin typeface="Roboto" pitchFamily="34" charset="0"/>
                <a:ea typeface="Roboto" pitchFamily="34" charset="-122"/>
                <a:cs typeface="Roboto" pitchFamily="34" charset="-120"/>
              </a:rPr>
              <a:t>Includes human resources, provided datasets, software like Python, and a time commitment of 4-5 weeks.</a:t>
            </a:r>
            <a:endParaRPr lang="en-US" sz="1900" dirty="0"/>
          </a:p>
        </p:txBody>
      </p:sp>
      <p:pic>
        <p:nvPicPr>
          <p:cNvPr id="8" name="Picture 7" descr="A logo of a company">
            <a:extLst>
              <a:ext uri="{FF2B5EF4-FFF2-40B4-BE49-F238E27FC236}">
                <a16:creationId xmlns:a16="http://schemas.microsoft.com/office/drawing/2014/main" id="{CF05E294-9D0B-559D-759F-CC553733F531}"/>
              </a:ext>
            </a:extLst>
          </p:cNvPr>
          <p:cNvPicPr>
            <a:picLocks noChangeAspect="1"/>
          </p:cNvPicPr>
          <p:nvPr/>
        </p:nvPicPr>
        <p:blipFill>
          <a:blip r:embed="rId3"/>
          <a:srcRect l="17562" t="22684" r="16261" b="28970"/>
          <a:stretch/>
        </p:blipFill>
        <p:spPr>
          <a:xfrm>
            <a:off x="12935415" y="7572393"/>
            <a:ext cx="1561170" cy="5684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044" y="748308"/>
            <a:ext cx="5258157" cy="657225"/>
          </a:xfrm>
          <a:prstGeom prst="rect">
            <a:avLst/>
          </a:prstGeom>
          <a:noFill/>
          <a:ln/>
        </p:spPr>
        <p:txBody>
          <a:bodyPr wrap="none" lIns="0" tIns="0" rIns="0" bIns="0" rtlCol="0" anchor="t"/>
          <a:lstStyle/>
          <a:p>
            <a:pPr marL="0" indent="0">
              <a:lnSpc>
                <a:spcPts val="5150"/>
              </a:lnSpc>
              <a:buNone/>
            </a:pPr>
            <a:r>
              <a:rPr lang="en-US" sz="4100" dirty="0">
                <a:solidFill>
                  <a:srgbClr val="F3F3F2"/>
                </a:solidFill>
                <a:latin typeface="IBM Plex Sans Medium" pitchFamily="34" charset="0"/>
                <a:ea typeface="IBM Plex Sans Medium" pitchFamily="34" charset="-122"/>
                <a:cs typeface="IBM Plex Sans Medium" pitchFamily="34" charset="-120"/>
              </a:rPr>
              <a:t>Impact and Benefits</a:t>
            </a:r>
            <a:endParaRPr lang="en-US" sz="4100" dirty="0"/>
          </a:p>
        </p:txBody>
      </p:sp>
      <p:sp>
        <p:nvSpPr>
          <p:cNvPr id="4" name="Text 1"/>
          <p:cNvSpPr/>
          <p:nvPr/>
        </p:nvSpPr>
        <p:spPr>
          <a:xfrm>
            <a:off x="736044" y="1720929"/>
            <a:ext cx="7671911" cy="1009769"/>
          </a:xfrm>
          <a:prstGeom prst="rect">
            <a:avLst/>
          </a:prstGeom>
          <a:noFill/>
          <a:ln/>
        </p:spPr>
        <p:txBody>
          <a:bodyPr wrap="square" lIns="0" tIns="0" rIns="0" bIns="0" rtlCol="0" anchor="t"/>
          <a:lstStyle/>
          <a:p>
            <a:pPr marL="0" indent="0">
              <a:lnSpc>
                <a:spcPts val="2600"/>
              </a:lnSpc>
              <a:buNone/>
            </a:pPr>
            <a:r>
              <a:rPr lang="en-US" sz="1650" dirty="0">
                <a:solidFill>
                  <a:srgbClr val="D4D4D1"/>
                </a:solidFill>
                <a:latin typeface="Roboto" pitchFamily="34" charset="0"/>
                <a:ea typeface="Roboto" pitchFamily="34" charset="-122"/>
                <a:cs typeface="Roboto" pitchFamily="34" charset="-120"/>
              </a:rPr>
              <a:t>This project aims to improve student well-being, inform data-driven policies, and increase awareness about mental health. It will provide actionable solutions for students and contribute to a more supportive academic environment.</a:t>
            </a:r>
            <a:endParaRPr lang="en-US" sz="1650" dirty="0"/>
          </a:p>
        </p:txBody>
      </p:sp>
      <p:sp>
        <p:nvSpPr>
          <p:cNvPr id="5" name="Shape 2"/>
          <p:cNvSpPr/>
          <p:nvPr/>
        </p:nvSpPr>
        <p:spPr>
          <a:xfrm>
            <a:off x="736044" y="3203853"/>
            <a:ext cx="473154" cy="473154"/>
          </a:xfrm>
          <a:prstGeom prst="roundRect">
            <a:avLst>
              <a:gd name="adj" fmla="val 6668"/>
            </a:avLst>
          </a:prstGeom>
          <a:solidFill>
            <a:srgbClr val="484B51"/>
          </a:solidFill>
          <a:ln/>
        </p:spPr>
        <p:txBody>
          <a:bodyPr/>
          <a:lstStyle/>
          <a:p>
            <a:endParaRPr lang="en-US"/>
          </a:p>
        </p:txBody>
      </p:sp>
      <p:sp>
        <p:nvSpPr>
          <p:cNvPr id="6" name="Text 3"/>
          <p:cNvSpPr/>
          <p:nvPr/>
        </p:nvSpPr>
        <p:spPr>
          <a:xfrm>
            <a:off x="877967" y="3282672"/>
            <a:ext cx="189309" cy="315516"/>
          </a:xfrm>
          <a:prstGeom prst="rect">
            <a:avLst/>
          </a:prstGeom>
          <a:noFill/>
          <a:ln/>
        </p:spPr>
        <p:txBody>
          <a:bodyPr wrap="none" lIns="0" tIns="0" rIns="0" bIns="0" rtlCol="0" anchor="t"/>
          <a:lstStyle/>
          <a:p>
            <a:pPr marL="0" indent="0" algn="ctr">
              <a:lnSpc>
                <a:spcPts val="2450"/>
              </a:lnSpc>
              <a:buNone/>
            </a:pPr>
            <a:r>
              <a:rPr lang="en-US" sz="2450" dirty="0">
                <a:solidFill>
                  <a:srgbClr val="D4D4D1"/>
                </a:solidFill>
                <a:latin typeface="IBM Plex Sans Medium" pitchFamily="34" charset="0"/>
                <a:ea typeface="IBM Plex Sans Medium" pitchFamily="34" charset="-122"/>
                <a:cs typeface="IBM Plex Sans Medium" pitchFamily="34" charset="-120"/>
              </a:rPr>
              <a:t>1</a:t>
            </a:r>
            <a:endParaRPr lang="en-US" sz="2450" dirty="0"/>
          </a:p>
        </p:txBody>
      </p:sp>
      <p:sp>
        <p:nvSpPr>
          <p:cNvPr id="7" name="Text 4"/>
          <p:cNvSpPr/>
          <p:nvPr/>
        </p:nvSpPr>
        <p:spPr>
          <a:xfrm>
            <a:off x="1419463" y="3203853"/>
            <a:ext cx="2629019" cy="328613"/>
          </a:xfrm>
          <a:prstGeom prst="rect">
            <a:avLst/>
          </a:prstGeom>
          <a:noFill/>
          <a:ln/>
        </p:spPr>
        <p:txBody>
          <a:bodyPr wrap="none" lIns="0" tIns="0" rIns="0" bIns="0" rtlCol="0" anchor="t"/>
          <a:lstStyle/>
          <a:p>
            <a:pPr marL="0" indent="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Improved Well-being</a:t>
            </a:r>
            <a:endParaRPr lang="en-US" sz="2050" dirty="0"/>
          </a:p>
        </p:txBody>
      </p:sp>
      <p:sp>
        <p:nvSpPr>
          <p:cNvPr id="8" name="Text 5"/>
          <p:cNvSpPr/>
          <p:nvPr/>
        </p:nvSpPr>
        <p:spPr>
          <a:xfrm>
            <a:off x="1419463" y="3658553"/>
            <a:ext cx="6988493" cy="673179"/>
          </a:xfrm>
          <a:prstGeom prst="rect">
            <a:avLst/>
          </a:prstGeom>
          <a:noFill/>
          <a:ln/>
        </p:spPr>
        <p:txBody>
          <a:bodyPr wrap="square" lIns="0" tIns="0" rIns="0" bIns="0" rtlCol="0" anchor="t"/>
          <a:lstStyle/>
          <a:p>
            <a:pPr marL="0" indent="0">
              <a:lnSpc>
                <a:spcPts val="2600"/>
              </a:lnSpc>
              <a:buNone/>
            </a:pPr>
            <a:r>
              <a:rPr lang="en-US" sz="1650" dirty="0">
                <a:solidFill>
                  <a:srgbClr val="D4D4D1"/>
                </a:solidFill>
                <a:latin typeface="Roboto" pitchFamily="34" charset="0"/>
                <a:ea typeface="Roboto" pitchFamily="34" charset="-122"/>
                <a:cs typeface="Roboto" pitchFamily="34" charset="-120"/>
              </a:rPr>
              <a:t>Reduce the occurrence of depression, anxiety, and isolation among students.</a:t>
            </a:r>
            <a:endParaRPr lang="en-US" sz="1650" dirty="0"/>
          </a:p>
        </p:txBody>
      </p:sp>
      <p:sp>
        <p:nvSpPr>
          <p:cNvPr id="9" name="Shape 6"/>
          <p:cNvSpPr/>
          <p:nvPr/>
        </p:nvSpPr>
        <p:spPr>
          <a:xfrm>
            <a:off x="736044" y="4778573"/>
            <a:ext cx="473154" cy="473154"/>
          </a:xfrm>
          <a:prstGeom prst="roundRect">
            <a:avLst>
              <a:gd name="adj" fmla="val 6668"/>
            </a:avLst>
          </a:prstGeom>
          <a:solidFill>
            <a:srgbClr val="484B51"/>
          </a:solidFill>
          <a:ln/>
        </p:spPr>
        <p:txBody>
          <a:bodyPr/>
          <a:lstStyle/>
          <a:p>
            <a:endParaRPr lang="en-US"/>
          </a:p>
        </p:txBody>
      </p:sp>
      <p:sp>
        <p:nvSpPr>
          <p:cNvPr id="10" name="Text 7"/>
          <p:cNvSpPr/>
          <p:nvPr/>
        </p:nvSpPr>
        <p:spPr>
          <a:xfrm>
            <a:off x="877967" y="4857393"/>
            <a:ext cx="189309" cy="315516"/>
          </a:xfrm>
          <a:prstGeom prst="rect">
            <a:avLst/>
          </a:prstGeom>
          <a:noFill/>
          <a:ln/>
        </p:spPr>
        <p:txBody>
          <a:bodyPr wrap="none" lIns="0" tIns="0" rIns="0" bIns="0" rtlCol="0" anchor="t"/>
          <a:lstStyle/>
          <a:p>
            <a:pPr marL="0" indent="0" algn="ctr">
              <a:lnSpc>
                <a:spcPts val="2450"/>
              </a:lnSpc>
              <a:buNone/>
            </a:pPr>
            <a:r>
              <a:rPr lang="en-US" sz="2450" dirty="0">
                <a:solidFill>
                  <a:srgbClr val="D4D4D1"/>
                </a:solidFill>
                <a:latin typeface="IBM Plex Sans Medium" pitchFamily="34" charset="0"/>
                <a:ea typeface="IBM Plex Sans Medium" pitchFamily="34" charset="-122"/>
                <a:cs typeface="IBM Plex Sans Medium" pitchFamily="34" charset="-120"/>
              </a:rPr>
              <a:t>2</a:t>
            </a:r>
            <a:endParaRPr lang="en-US" sz="2450" dirty="0"/>
          </a:p>
        </p:txBody>
      </p:sp>
      <p:sp>
        <p:nvSpPr>
          <p:cNvPr id="11" name="Text 8"/>
          <p:cNvSpPr/>
          <p:nvPr/>
        </p:nvSpPr>
        <p:spPr>
          <a:xfrm>
            <a:off x="1419463" y="4778573"/>
            <a:ext cx="2629019" cy="328613"/>
          </a:xfrm>
          <a:prstGeom prst="rect">
            <a:avLst/>
          </a:prstGeom>
          <a:noFill/>
          <a:ln/>
        </p:spPr>
        <p:txBody>
          <a:bodyPr wrap="none" lIns="0" tIns="0" rIns="0" bIns="0" rtlCol="0" anchor="t"/>
          <a:lstStyle/>
          <a:p>
            <a:pPr marL="0" indent="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Data-Driven Policies</a:t>
            </a:r>
            <a:endParaRPr lang="en-US" sz="2050" dirty="0"/>
          </a:p>
        </p:txBody>
      </p:sp>
      <p:sp>
        <p:nvSpPr>
          <p:cNvPr id="12" name="Text 9"/>
          <p:cNvSpPr/>
          <p:nvPr/>
        </p:nvSpPr>
        <p:spPr>
          <a:xfrm>
            <a:off x="1419463" y="5233273"/>
            <a:ext cx="6988493" cy="673179"/>
          </a:xfrm>
          <a:prstGeom prst="rect">
            <a:avLst/>
          </a:prstGeom>
          <a:noFill/>
          <a:ln/>
        </p:spPr>
        <p:txBody>
          <a:bodyPr wrap="square" lIns="0" tIns="0" rIns="0" bIns="0" rtlCol="0" anchor="t"/>
          <a:lstStyle/>
          <a:p>
            <a:pPr marL="0" indent="0">
              <a:lnSpc>
                <a:spcPts val="2600"/>
              </a:lnSpc>
              <a:buNone/>
            </a:pPr>
            <a:r>
              <a:rPr lang="en-US" sz="1650" dirty="0">
                <a:solidFill>
                  <a:srgbClr val="D4D4D1"/>
                </a:solidFill>
                <a:latin typeface="Roboto" pitchFamily="34" charset="0"/>
                <a:ea typeface="Roboto" pitchFamily="34" charset="-122"/>
                <a:cs typeface="Roboto" pitchFamily="34" charset="-120"/>
              </a:rPr>
              <a:t>Guide universities in creating evidence-based policies to address mental health challenges.</a:t>
            </a:r>
            <a:endParaRPr lang="en-US" sz="1650" dirty="0"/>
          </a:p>
        </p:txBody>
      </p:sp>
      <p:sp>
        <p:nvSpPr>
          <p:cNvPr id="13" name="Shape 10"/>
          <p:cNvSpPr/>
          <p:nvPr/>
        </p:nvSpPr>
        <p:spPr>
          <a:xfrm>
            <a:off x="736044" y="6353294"/>
            <a:ext cx="473154" cy="473154"/>
          </a:xfrm>
          <a:prstGeom prst="roundRect">
            <a:avLst>
              <a:gd name="adj" fmla="val 6668"/>
            </a:avLst>
          </a:prstGeom>
          <a:solidFill>
            <a:srgbClr val="484B51"/>
          </a:solidFill>
          <a:ln/>
        </p:spPr>
        <p:txBody>
          <a:bodyPr/>
          <a:lstStyle/>
          <a:p>
            <a:endParaRPr lang="en-US"/>
          </a:p>
        </p:txBody>
      </p:sp>
      <p:sp>
        <p:nvSpPr>
          <p:cNvPr id="14" name="Text 11"/>
          <p:cNvSpPr/>
          <p:nvPr/>
        </p:nvSpPr>
        <p:spPr>
          <a:xfrm>
            <a:off x="877967" y="6432113"/>
            <a:ext cx="189309" cy="315516"/>
          </a:xfrm>
          <a:prstGeom prst="rect">
            <a:avLst/>
          </a:prstGeom>
          <a:noFill/>
          <a:ln/>
        </p:spPr>
        <p:txBody>
          <a:bodyPr wrap="none" lIns="0" tIns="0" rIns="0" bIns="0" rtlCol="0" anchor="t"/>
          <a:lstStyle/>
          <a:p>
            <a:pPr marL="0" indent="0" algn="ctr">
              <a:lnSpc>
                <a:spcPts val="2450"/>
              </a:lnSpc>
              <a:buNone/>
            </a:pPr>
            <a:r>
              <a:rPr lang="en-US" sz="2450" dirty="0">
                <a:solidFill>
                  <a:srgbClr val="D4D4D1"/>
                </a:solidFill>
                <a:latin typeface="IBM Plex Sans Medium" pitchFamily="34" charset="0"/>
                <a:ea typeface="IBM Plex Sans Medium" pitchFamily="34" charset="-122"/>
                <a:cs typeface="IBM Plex Sans Medium" pitchFamily="34" charset="-120"/>
              </a:rPr>
              <a:t>3</a:t>
            </a:r>
            <a:endParaRPr lang="en-US" sz="2450" dirty="0"/>
          </a:p>
        </p:txBody>
      </p:sp>
      <p:sp>
        <p:nvSpPr>
          <p:cNvPr id="15" name="Text 12"/>
          <p:cNvSpPr/>
          <p:nvPr/>
        </p:nvSpPr>
        <p:spPr>
          <a:xfrm>
            <a:off x="1419463" y="6353294"/>
            <a:ext cx="2629019" cy="328613"/>
          </a:xfrm>
          <a:prstGeom prst="rect">
            <a:avLst/>
          </a:prstGeom>
          <a:noFill/>
          <a:ln/>
        </p:spPr>
        <p:txBody>
          <a:bodyPr wrap="none" lIns="0" tIns="0" rIns="0" bIns="0" rtlCol="0" anchor="t"/>
          <a:lstStyle/>
          <a:p>
            <a:pPr marL="0" indent="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Increased Awareness</a:t>
            </a:r>
            <a:endParaRPr lang="en-US" sz="2050" dirty="0"/>
          </a:p>
        </p:txBody>
      </p:sp>
      <p:sp>
        <p:nvSpPr>
          <p:cNvPr id="16" name="Text 13"/>
          <p:cNvSpPr/>
          <p:nvPr/>
        </p:nvSpPr>
        <p:spPr>
          <a:xfrm>
            <a:off x="1419463" y="6807994"/>
            <a:ext cx="6988493" cy="673179"/>
          </a:xfrm>
          <a:prstGeom prst="rect">
            <a:avLst/>
          </a:prstGeom>
          <a:noFill/>
          <a:ln/>
        </p:spPr>
        <p:txBody>
          <a:bodyPr wrap="square" lIns="0" tIns="0" rIns="0" bIns="0" rtlCol="0" anchor="t"/>
          <a:lstStyle/>
          <a:p>
            <a:pPr marL="0" indent="0">
              <a:lnSpc>
                <a:spcPts val="2600"/>
              </a:lnSpc>
              <a:buNone/>
            </a:pPr>
            <a:r>
              <a:rPr lang="en-US" sz="1650" dirty="0">
                <a:solidFill>
                  <a:srgbClr val="D4D4D1"/>
                </a:solidFill>
                <a:latin typeface="Roboto" pitchFamily="34" charset="0"/>
                <a:ea typeface="Roboto" pitchFamily="34" charset="-122"/>
                <a:cs typeface="Roboto" pitchFamily="34" charset="-120"/>
              </a:rPr>
              <a:t>Promote proactive mental health support and emphasize its importance in academic settings.</a:t>
            </a:r>
            <a:endParaRPr lang="en-US" sz="1650" dirty="0"/>
          </a:p>
        </p:txBody>
      </p:sp>
      <p:pic>
        <p:nvPicPr>
          <p:cNvPr id="17" name="Picture 16" descr="A logo of a company">
            <a:extLst>
              <a:ext uri="{FF2B5EF4-FFF2-40B4-BE49-F238E27FC236}">
                <a16:creationId xmlns:a16="http://schemas.microsoft.com/office/drawing/2014/main" id="{044E4954-2884-7922-46CA-F7B5E8AE8806}"/>
              </a:ext>
            </a:extLst>
          </p:cNvPr>
          <p:cNvPicPr>
            <a:picLocks noChangeAspect="1"/>
          </p:cNvPicPr>
          <p:nvPr/>
        </p:nvPicPr>
        <p:blipFill>
          <a:blip r:embed="rId4"/>
          <a:srcRect l="17562" t="22684" r="16261" b="28970"/>
          <a:stretch/>
        </p:blipFill>
        <p:spPr>
          <a:xfrm>
            <a:off x="12935415" y="7572393"/>
            <a:ext cx="1561170" cy="5684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565559"/>
            <a:ext cx="7415927" cy="1543050"/>
          </a:xfrm>
          <a:prstGeom prst="rect">
            <a:avLst/>
          </a:prstGeom>
          <a:noFill/>
          <a:ln/>
        </p:spPr>
        <p:txBody>
          <a:bodyPr wrap="square" lIns="0" tIns="0" rIns="0" bIns="0" rtlCol="0" anchor="t"/>
          <a:lstStyle/>
          <a:p>
            <a:pPr marL="0" indent="0">
              <a:lnSpc>
                <a:spcPts val="6050"/>
              </a:lnSpc>
              <a:buNone/>
            </a:pPr>
            <a:r>
              <a:rPr lang="en-US" sz="4850" b="1" kern="0" spc="-146" dirty="0">
                <a:solidFill>
                  <a:srgbClr val="FFFFFF"/>
                </a:solidFill>
                <a:latin typeface="Inter Bold" pitchFamily="34" charset="0"/>
                <a:ea typeface="Inter Bold" pitchFamily="34" charset="-122"/>
                <a:cs typeface="Inter Bold" pitchFamily="34" charset="-120"/>
              </a:rPr>
              <a:t>Predictive Modeling and Results</a:t>
            </a:r>
            <a:endParaRPr lang="en-US" sz="4850" dirty="0"/>
          </a:p>
        </p:txBody>
      </p:sp>
      <p:sp>
        <p:nvSpPr>
          <p:cNvPr id="4" name="Text 1"/>
          <p:cNvSpPr/>
          <p:nvPr/>
        </p:nvSpPr>
        <p:spPr>
          <a:xfrm>
            <a:off x="864037" y="4478893"/>
            <a:ext cx="7415927" cy="1185148"/>
          </a:xfrm>
          <a:prstGeom prst="rect">
            <a:avLst/>
          </a:prstGeom>
          <a:noFill/>
          <a:ln/>
        </p:spPr>
        <p:txBody>
          <a:bodyPr wrap="square" lIns="0" tIns="0" rIns="0" bIns="0" rtlCol="0" anchor="t"/>
          <a:lstStyle/>
          <a:p>
            <a:pPr marL="0" indent="0">
              <a:lnSpc>
                <a:spcPts val="3100"/>
              </a:lnSpc>
              <a:buNone/>
            </a:pPr>
            <a:r>
              <a:rPr lang="en-US" sz="1900" kern="0" spc="-39" dirty="0">
                <a:solidFill>
                  <a:srgbClr val="E5E0DF"/>
                </a:solidFill>
                <a:latin typeface="Inter" pitchFamily="34" charset="0"/>
                <a:ea typeface="Inter" pitchFamily="34" charset="-122"/>
                <a:cs typeface="Inter" pitchFamily="34" charset="-120"/>
              </a:rPr>
              <a:t>A logistic regression model, with 75% accuracy, identified academic workload, financial stress, and sleep as strong predictors of depression in students.</a:t>
            </a:r>
            <a:endParaRPr lang="en-US" sz="1900" dirty="0"/>
          </a:p>
        </p:txBody>
      </p:sp>
      <p:pic>
        <p:nvPicPr>
          <p:cNvPr id="5" name="Picture 4" descr="A logo of a company">
            <a:extLst>
              <a:ext uri="{FF2B5EF4-FFF2-40B4-BE49-F238E27FC236}">
                <a16:creationId xmlns:a16="http://schemas.microsoft.com/office/drawing/2014/main" id="{5D46A355-7546-4605-5AEE-F7F9D347C2F0}"/>
              </a:ext>
            </a:extLst>
          </p:cNvPr>
          <p:cNvPicPr>
            <a:picLocks noChangeAspect="1"/>
          </p:cNvPicPr>
          <p:nvPr/>
        </p:nvPicPr>
        <p:blipFill>
          <a:blip r:embed="rId4"/>
          <a:srcRect l="17562" t="22684" r="16261" b="28970"/>
          <a:stretch/>
        </p:blipFill>
        <p:spPr>
          <a:xfrm>
            <a:off x="12935415" y="7572393"/>
            <a:ext cx="1561170" cy="56848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37473" y="700326"/>
            <a:ext cx="5268278" cy="658535"/>
          </a:xfrm>
          <a:prstGeom prst="rect">
            <a:avLst/>
          </a:prstGeom>
          <a:noFill/>
          <a:ln/>
        </p:spPr>
        <p:txBody>
          <a:bodyPr wrap="none" lIns="0" tIns="0" rIns="0" bIns="0" rtlCol="0" anchor="t"/>
          <a:lstStyle/>
          <a:p>
            <a:pPr marL="0" indent="0">
              <a:lnSpc>
                <a:spcPts val="5150"/>
              </a:lnSpc>
              <a:buNone/>
            </a:pPr>
            <a:r>
              <a:rPr lang="en-US" sz="4100" b="1" kern="0" spc="-124" dirty="0">
                <a:solidFill>
                  <a:srgbClr val="FFFFFF"/>
                </a:solidFill>
                <a:latin typeface="Inter Bold" pitchFamily="34" charset="0"/>
                <a:ea typeface="Inter Bold" pitchFamily="34" charset="-122"/>
                <a:cs typeface="Inter Bold" pitchFamily="34" charset="-120"/>
              </a:rPr>
              <a:t>Recommendations</a:t>
            </a:r>
            <a:endParaRPr lang="en-US" sz="4100" dirty="0"/>
          </a:p>
        </p:txBody>
      </p:sp>
      <p:pic>
        <p:nvPicPr>
          <p:cNvPr id="4" name="Image 1" descr="preencoded.png"/>
          <p:cNvPicPr>
            <a:picLocks noChangeAspect="1"/>
          </p:cNvPicPr>
          <p:nvPr/>
        </p:nvPicPr>
        <p:blipFill>
          <a:blip r:embed="rId4"/>
          <a:stretch>
            <a:fillRect/>
          </a:stretch>
        </p:blipFill>
        <p:spPr>
          <a:xfrm>
            <a:off x="737473" y="1674852"/>
            <a:ext cx="526733" cy="526733"/>
          </a:xfrm>
          <a:prstGeom prst="rect">
            <a:avLst/>
          </a:prstGeom>
        </p:spPr>
      </p:pic>
      <p:sp>
        <p:nvSpPr>
          <p:cNvPr id="5" name="Text 1"/>
          <p:cNvSpPr/>
          <p:nvPr/>
        </p:nvSpPr>
        <p:spPr>
          <a:xfrm>
            <a:off x="737473" y="2412206"/>
            <a:ext cx="2634139" cy="32920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Counseling Services</a:t>
            </a:r>
            <a:endParaRPr lang="en-US" sz="2050" dirty="0"/>
          </a:p>
        </p:txBody>
      </p:sp>
      <p:sp>
        <p:nvSpPr>
          <p:cNvPr id="6" name="Text 2"/>
          <p:cNvSpPr/>
          <p:nvPr/>
        </p:nvSpPr>
        <p:spPr>
          <a:xfrm>
            <a:off x="737473" y="2867739"/>
            <a:ext cx="9497854" cy="337185"/>
          </a:xfrm>
          <a:prstGeom prst="rect">
            <a:avLst/>
          </a:prstGeom>
          <a:noFill/>
          <a:ln/>
        </p:spPr>
        <p:txBody>
          <a:bodyPr wrap="none" lIns="0" tIns="0" rIns="0" bIns="0" rtlCol="0" anchor="t"/>
          <a:lstStyle/>
          <a:p>
            <a:pPr marL="0" indent="0" algn="l">
              <a:lnSpc>
                <a:spcPts val="2650"/>
              </a:lnSpc>
              <a:buNone/>
            </a:pPr>
            <a:r>
              <a:rPr lang="en-US" sz="1650" kern="0" spc="-33" dirty="0">
                <a:solidFill>
                  <a:srgbClr val="E5E0DF"/>
                </a:solidFill>
                <a:latin typeface="Inter" pitchFamily="34" charset="0"/>
                <a:ea typeface="Inter" pitchFamily="34" charset="-122"/>
                <a:cs typeface="Inter" pitchFamily="34" charset="-120"/>
              </a:rPr>
              <a:t>Increase access to counseling and mental health support, particularly during stressful periods.</a:t>
            </a:r>
            <a:endParaRPr lang="en-US" sz="1650" dirty="0"/>
          </a:p>
        </p:txBody>
      </p:sp>
      <p:pic>
        <p:nvPicPr>
          <p:cNvPr id="7" name="Image 2" descr="preencoded.png"/>
          <p:cNvPicPr>
            <a:picLocks noChangeAspect="1"/>
          </p:cNvPicPr>
          <p:nvPr/>
        </p:nvPicPr>
        <p:blipFill>
          <a:blip r:embed="rId5"/>
          <a:stretch>
            <a:fillRect/>
          </a:stretch>
        </p:blipFill>
        <p:spPr>
          <a:xfrm>
            <a:off x="737473" y="3837027"/>
            <a:ext cx="526733" cy="526733"/>
          </a:xfrm>
          <a:prstGeom prst="rect">
            <a:avLst/>
          </a:prstGeom>
        </p:spPr>
      </p:pic>
      <p:sp>
        <p:nvSpPr>
          <p:cNvPr id="8" name="Text 3"/>
          <p:cNvSpPr/>
          <p:nvPr/>
        </p:nvSpPr>
        <p:spPr>
          <a:xfrm>
            <a:off x="737473" y="4574381"/>
            <a:ext cx="2634139" cy="32920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Financial Counseling</a:t>
            </a:r>
            <a:endParaRPr lang="en-US" sz="2050" dirty="0"/>
          </a:p>
        </p:txBody>
      </p:sp>
      <p:sp>
        <p:nvSpPr>
          <p:cNvPr id="9" name="Text 4"/>
          <p:cNvSpPr/>
          <p:nvPr/>
        </p:nvSpPr>
        <p:spPr>
          <a:xfrm>
            <a:off x="737473" y="5029914"/>
            <a:ext cx="9497854" cy="337185"/>
          </a:xfrm>
          <a:prstGeom prst="rect">
            <a:avLst/>
          </a:prstGeom>
          <a:noFill/>
          <a:ln/>
        </p:spPr>
        <p:txBody>
          <a:bodyPr wrap="none" lIns="0" tIns="0" rIns="0" bIns="0" rtlCol="0" anchor="t"/>
          <a:lstStyle/>
          <a:p>
            <a:pPr marL="0" indent="0" algn="l">
              <a:lnSpc>
                <a:spcPts val="2650"/>
              </a:lnSpc>
              <a:buNone/>
            </a:pPr>
            <a:r>
              <a:rPr lang="en-US" sz="1650" kern="0" spc="-33" dirty="0">
                <a:solidFill>
                  <a:srgbClr val="E5E0DF"/>
                </a:solidFill>
                <a:latin typeface="Inter" pitchFamily="34" charset="0"/>
                <a:ea typeface="Inter" pitchFamily="34" charset="-122"/>
                <a:cs typeface="Inter" pitchFamily="34" charset="-120"/>
              </a:rPr>
              <a:t>Offer financial management advice to alleviate stress related to financial pressures.</a:t>
            </a:r>
            <a:endParaRPr lang="en-US" sz="1650" dirty="0"/>
          </a:p>
        </p:txBody>
      </p:sp>
      <p:pic>
        <p:nvPicPr>
          <p:cNvPr id="10" name="Image 3" descr="preencoded.png"/>
          <p:cNvPicPr>
            <a:picLocks noChangeAspect="1"/>
          </p:cNvPicPr>
          <p:nvPr/>
        </p:nvPicPr>
        <p:blipFill>
          <a:blip r:embed="rId6"/>
          <a:stretch>
            <a:fillRect/>
          </a:stretch>
        </p:blipFill>
        <p:spPr>
          <a:xfrm>
            <a:off x="737473" y="5999202"/>
            <a:ext cx="526733" cy="526733"/>
          </a:xfrm>
          <a:prstGeom prst="rect">
            <a:avLst/>
          </a:prstGeom>
        </p:spPr>
      </p:pic>
      <p:sp>
        <p:nvSpPr>
          <p:cNvPr id="11" name="Text 5"/>
          <p:cNvSpPr/>
          <p:nvPr/>
        </p:nvSpPr>
        <p:spPr>
          <a:xfrm>
            <a:off x="737473" y="6736556"/>
            <a:ext cx="2634139" cy="32920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Promote Activities</a:t>
            </a:r>
            <a:endParaRPr lang="en-US" sz="2050" dirty="0"/>
          </a:p>
        </p:txBody>
      </p:sp>
      <p:sp>
        <p:nvSpPr>
          <p:cNvPr id="12" name="Text 6"/>
          <p:cNvSpPr/>
          <p:nvPr/>
        </p:nvSpPr>
        <p:spPr>
          <a:xfrm>
            <a:off x="737473" y="7192089"/>
            <a:ext cx="9497854" cy="337185"/>
          </a:xfrm>
          <a:prstGeom prst="rect">
            <a:avLst/>
          </a:prstGeom>
          <a:noFill/>
          <a:ln/>
        </p:spPr>
        <p:txBody>
          <a:bodyPr wrap="none" lIns="0" tIns="0" rIns="0" bIns="0" rtlCol="0" anchor="t"/>
          <a:lstStyle/>
          <a:p>
            <a:pPr marL="0" indent="0" algn="l">
              <a:lnSpc>
                <a:spcPts val="2650"/>
              </a:lnSpc>
              <a:buNone/>
            </a:pPr>
            <a:r>
              <a:rPr lang="en-US" sz="1650" kern="0" spc="-33" dirty="0">
                <a:solidFill>
                  <a:srgbClr val="E5E0DF"/>
                </a:solidFill>
                <a:latin typeface="Inter" pitchFamily="34" charset="0"/>
                <a:ea typeface="Inter" pitchFamily="34" charset="-122"/>
                <a:cs typeface="Inter" pitchFamily="34" charset="-120"/>
              </a:rPr>
              <a:t>Encourage social and physical activities to reduce stress and enhance mental well-being.</a:t>
            </a:r>
            <a:endParaRPr lang="en-US" sz="1650" dirty="0"/>
          </a:p>
        </p:txBody>
      </p:sp>
      <p:pic>
        <p:nvPicPr>
          <p:cNvPr id="13" name="Picture 12" descr="A logo of a company">
            <a:extLst>
              <a:ext uri="{FF2B5EF4-FFF2-40B4-BE49-F238E27FC236}">
                <a16:creationId xmlns:a16="http://schemas.microsoft.com/office/drawing/2014/main" id="{C5809177-4E7F-FD0F-5D64-930B6F567639}"/>
              </a:ext>
            </a:extLst>
          </p:cNvPr>
          <p:cNvPicPr>
            <a:picLocks noChangeAspect="1"/>
          </p:cNvPicPr>
          <p:nvPr/>
        </p:nvPicPr>
        <p:blipFill>
          <a:blip r:embed="rId7"/>
          <a:srcRect l="17562" t="22684" r="16261" b="28970"/>
          <a:stretch/>
        </p:blipFill>
        <p:spPr>
          <a:xfrm>
            <a:off x="12935415" y="7572393"/>
            <a:ext cx="1561170" cy="5684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75379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FFFFFF"/>
                </a:solidFill>
                <a:latin typeface="Inter Bold" pitchFamily="34" charset="0"/>
                <a:ea typeface="Inter Bold" pitchFamily="34" charset="-122"/>
                <a:cs typeface="Inter Bold" pitchFamily="34" charset="-120"/>
              </a:rPr>
              <a:t>Discussion</a:t>
            </a:r>
            <a:endParaRPr lang="en-US" sz="4850" dirty="0"/>
          </a:p>
        </p:txBody>
      </p:sp>
      <p:sp>
        <p:nvSpPr>
          <p:cNvPr id="4" name="Text 1"/>
          <p:cNvSpPr/>
          <p:nvPr/>
        </p:nvSpPr>
        <p:spPr>
          <a:xfrm>
            <a:off x="864037" y="3895606"/>
            <a:ext cx="7415927" cy="1580198"/>
          </a:xfrm>
          <a:prstGeom prst="rect">
            <a:avLst/>
          </a:prstGeom>
          <a:noFill/>
          <a:ln/>
        </p:spPr>
        <p:txBody>
          <a:bodyPr wrap="square" lIns="0" tIns="0" rIns="0" bIns="0" rtlCol="0" anchor="t"/>
          <a:lstStyle/>
          <a:p>
            <a:pPr marL="0" indent="0">
              <a:lnSpc>
                <a:spcPts val="3100"/>
              </a:lnSpc>
              <a:buNone/>
            </a:pPr>
            <a:r>
              <a:rPr lang="en-US" sz="1900" kern="0" spc="-39" dirty="0">
                <a:solidFill>
                  <a:srgbClr val="E5E0DF"/>
                </a:solidFill>
                <a:latin typeface="Inter" pitchFamily="34" charset="0"/>
                <a:ea typeface="Inter" pitchFamily="34" charset="-122"/>
                <a:cs typeface="Inter" pitchFamily="34" charset="-120"/>
              </a:rPr>
              <a:t>Findings emphasize the need to address academic pressure, financial stress, and social factors to improve student mental health. Both academic and lifestyle factors contribute to well-being, requiring targeted interventions.</a:t>
            </a:r>
            <a:endParaRPr lang="en-US" sz="1900" dirty="0"/>
          </a:p>
        </p:txBody>
      </p:sp>
      <p:pic>
        <p:nvPicPr>
          <p:cNvPr id="5" name="Picture 4" descr="A logo of a company">
            <a:extLst>
              <a:ext uri="{FF2B5EF4-FFF2-40B4-BE49-F238E27FC236}">
                <a16:creationId xmlns:a16="http://schemas.microsoft.com/office/drawing/2014/main" id="{3B0C2554-CB4E-7339-B5A5-1930B8005B28}"/>
              </a:ext>
            </a:extLst>
          </p:cNvPr>
          <p:cNvPicPr>
            <a:picLocks noChangeAspect="1"/>
          </p:cNvPicPr>
          <p:nvPr/>
        </p:nvPicPr>
        <p:blipFill>
          <a:blip r:embed="rId4"/>
          <a:srcRect l="17562" t="22684" r="16261" b="28970"/>
          <a:stretch/>
        </p:blipFill>
        <p:spPr>
          <a:xfrm>
            <a:off x="12935415" y="7572393"/>
            <a:ext cx="1561170" cy="5684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3889" y="498753"/>
            <a:ext cx="4528066" cy="565904"/>
          </a:xfrm>
          <a:prstGeom prst="rect">
            <a:avLst/>
          </a:prstGeom>
          <a:noFill/>
          <a:ln/>
        </p:spPr>
        <p:txBody>
          <a:bodyPr wrap="none" lIns="0" tIns="0" rIns="0" bIns="0" rtlCol="0" anchor="t"/>
          <a:lstStyle/>
          <a:p>
            <a:pPr marL="0" indent="0">
              <a:lnSpc>
                <a:spcPts val="4450"/>
              </a:lnSpc>
              <a:buNone/>
            </a:pPr>
            <a:r>
              <a:rPr lang="en-US" sz="3550" dirty="0">
                <a:solidFill>
                  <a:srgbClr val="F3F3F2"/>
                </a:solidFill>
                <a:latin typeface="IBM Plex Sans Medium" pitchFamily="34" charset="0"/>
                <a:ea typeface="IBM Plex Sans Medium" pitchFamily="34" charset="-122"/>
                <a:cs typeface="IBM Plex Sans Medium" pitchFamily="34" charset="-120"/>
              </a:rPr>
              <a:t>Conclusion</a:t>
            </a:r>
            <a:endParaRPr lang="en-US" sz="3550" dirty="0"/>
          </a:p>
        </p:txBody>
      </p:sp>
      <p:sp>
        <p:nvSpPr>
          <p:cNvPr id="4" name="Text 1"/>
          <p:cNvSpPr/>
          <p:nvPr/>
        </p:nvSpPr>
        <p:spPr>
          <a:xfrm>
            <a:off x="633889" y="1336238"/>
            <a:ext cx="7876223" cy="1158716"/>
          </a:xfrm>
          <a:prstGeom prst="rect">
            <a:avLst/>
          </a:prstGeom>
          <a:noFill/>
          <a:ln/>
        </p:spPr>
        <p:txBody>
          <a:bodyPr wrap="square" lIns="0" tIns="0" rIns="0" bIns="0" rtlCol="0" anchor="t"/>
          <a:lstStyle/>
          <a:p>
            <a:pPr marL="0" indent="0">
              <a:lnSpc>
                <a:spcPts val="2250"/>
              </a:lnSpc>
              <a:buNone/>
            </a:pPr>
            <a:r>
              <a:rPr lang="en-US" sz="1400" dirty="0">
                <a:solidFill>
                  <a:srgbClr val="D4D4D1"/>
                </a:solidFill>
                <a:latin typeface="Roboto" pitchFamily="34" charset="0"/>
                <a:ea typeface="Roboto" pitchFamily="34" charset="-122"/>
                <a:cs typeface="Roboto" pitchFamily="34" charset="-120"/>
              </a:rPr>
              <a:t>This project addresses the pressing issue of student mental health in higher education. By analyzing academic pressure and other contributing factors, we aim to provide actionable solutions for universities to create a more supportive and healthier learning environment for all students.</a:t>
            </a:r>
            <a:endParaRPr lang="en-US" sz="1400" dirty="0"/>
          </a:p>
        </p:txBody>
      </p:sp>
      <p:pic>
        <p:nvPicPr>
          <p:cNvPr id="5" name="Image 1" descr="preencoded.png"/>
          <p:cNvPicPr>
            <a:picLocks noChangeAspect="1"/>
          </p:cNvPicPr>
          <p:nvPr/>
        </p:nvPicPr>
        <p:blipFill>
          <a:blip r:embed="rId4"/>
          <a:stretch>
            <a:fillRect/>
          </a:stretch>
        </p:blipFill>
        <p:spPr>
          <a:xfrm>
            <a:off x="633889" y="2698671"/>
            <a:ext cx="452795" cy="452795"/>
          </a:xfrm>
          <a:prstGeom prst="rect">
            <a:avLst/>
          </a:prstGeom>
        </p:spPr>
      </p:pic>
      <p:sp>
        <p:nvSpPr>
          <p:cNvPr id="6" name="Text 2"/>
          <p:cNvSpPr/>
          <p:nvPr/>
        </p:nvSpPr>
        <p:spPr>
          <a:xfrm>
            <a:off x="633889" y="3332559"/>
            <a:ext cx="2263973" cy="283012"/>
          </a:xfrm>
          <a:prstGeom prst="rect">
            <a:avLst/>
          </a:prstGeom>
          <a:noFill/>
          <a:ln/>
        </p:spPr>
        <p:txBody>
          <a:bodyPr wrap="none" lIns="0" tIns="0" rIns="0" bIns="0" rtlCol="0" anchor="t"/>
          <a:lstStyle/>
          <a:p>
            <a:pPr marL="0" indent="0" algn="l">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Mental Health</a:t>
            </a:r>
            <a:endParaRPr lang="en-US" sz="1750" dirty="0"/>
          </a:p>
        </p:txBody>
      </p:sp>
      <p:sp>
        <p:nvSpPr>
          <p:cNvPr id="7" name="Text 3"/>
          <p:cNvSpPr/>
          <p:nvPr/>
        </p:nvSpPr>
        <p:spPr>
          <a:xfrm>
            <a:off x="633889" y="3724156"/>
            <a:ext cx="7876223" cy="289679"/>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Prioritizing student well-being and addressing mental health challenges.</a:t>
            </a:r>
            <a:endParaRPr lang="en-US" sz="1400" dirty="0"/>
          </a:p>
        </p:txBody>
      </p:sp>
      <p:pic>
        <p:nvPicPr>
          <p:cNvPr id="8" name="Image 2" descr="preencoded.png"/>
          <p:cNvPicPr>
            <a:picLocks noChangeAspect="1"/>
          </p:cNvPicPr>
          <p:nvPr/>
        </p:nvPicPr>
        <p:blipFill>
          <a:blip r:embed="rId5"/>
          <a:stretch>
            <a:fillRect/>
          </a:stretch>
        </p:blipFill>
        <p:spPr>
          <a:xfrm>
            <a:off x="633889" y="4557117"/>
            <a:ext cx="452795" cy="452795"/>
          </a:xfrm>
          <a:prstGeom prst="rect">
            <a:avLst/>
          </a:prstGeom>
        </p:spPr>
      </p:pic>
      <p:sp>
        <p:nvSpPr>
          <p:cNvPr id="9" name="Text 4"/>
          <p:cNvSpPr/>
          <p:nvPr/>
        </p:nvSpPr>
        <p:spPr>
          <a:xfrm>
            <a:off x="633889" y="5191006"/>
            <a:ext cx="2263973" cy="283012"/>
          </a:xfrm>
          <a:prstGeom prst="rect">
            <a:avLst/>
          </a:prstGeom>
          <a:noFill/>
          <a:ln/>
        </p:spPr>
        <p:txBody>
          <a:bodyPr wrap="none" lIns="0" tIns="0" rIns="0" bIns="0" rtlCol="0" anchor="t"/>
          <a:lstStyle/>
          <a:p>
            <a:pPr marL="0" indent="0" algn="l">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Academic Success</a:t>
            </a:r>
            <a:endParaRPr lang="en-US" sz="1750" dirty="0"/>
          </a:p>
        </p:txBody>
      </p:sp>
      <p:sp>
        <p:nvSpPr>
          <p:cNvPr id="10" name="Text 5"/>
          <p:cNvSpPr/>
          <p:nvPr/>
        </p:nvSpPr>
        <p:spPr>
          <a:xfrm>
            <a:off x="633889" y="5582603"/>
            <a:ext cx="7876223" cy="289679"/>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Creating a supportive environment for students to thrive academically.</a:t>
            </a:r>
            <a:endParaRPr lang="en-US" sz="1400" dirty="0"/>
          </a:p>
        </p:txBody>
      </p:sp>
      <p:pic>
        <p:nvPicPr>
          <p:cNvPr id="11" name="Image 3" descr="preencoded.png"/>
          <p:cNvPicPr>
            <a:picLocks noChangeAspect="1"/>
          </p:cNvPicPr>
          <p:nvPr/>
        </p:nvPicPr>
        <p:blipFill>
          <a:blip r:embed="rId6"/>
          <a:stretch>
            <a:fillRect/>
          </a:stretch>
        </p:blipFill>
        <p:spPr>
          <a:xfrm>
            <a:off x="633889" y="6415564"/>
            <a:ext cx="452795" cy="452795"/>
          </a:xfrm>
          <a:prstGeom prst="rect">
            <a:avLst/>
          </a:prstGeom>
        </p:spPr>
      </p:pic>
      <p:sp>
        <p:nvSpPr>
          <p:cNvPr id="12" name="Text 6"/>
          <p:cNvSpPr/>
          <p:nvPr/>
        </p:nvSpPr>
        <p:spPr>
          <a:xfrm>
            <a:off x="633889" y="7049453"/>
            <a:ext cx="2272665" cy="283012"/>
          </a:xfrm>
          <a:prstGeom prst="rect">
            <a:avLst/>
          </a:prstGeom>
          <a:noFill/>
          <a:ln/>
        </p:spPr>
        <p:txBody>
          <a:bodyPr wrap="none" lIns="0" tIns="0" rIns="0" bIns="0" rtlCol="0" anchor="t"/>
          <a:lstStyle/>
          <a:p>
            <a:pPr marL="0" indent="0" algn="l">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Data-Driven Solutions</a:t>
            </a:r>
            <a:endParaRPr lang="en-US" sz="1750" dirty="0"/>
          </a:p>
        </p:txBody>
      </p:sp>
      <p:sp>
        <p:nvSpPr>
          <p:cNvPr id="13" name="Text 7"/>
          <p:cNvSpPr/>
          <p:nvPr/>
        </p:nvSpPr>
        <p:spPr>
          <a:xfrm>
            <a:off x="633889" y="7441049"/>
            <a:ext cx="7876223" cy="289679"/>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Using data analysis to inform effective interventions and support systems.</a:t>
            </a:r>
            <a:endParaRPr lang="en-US" sz="1400" dirty="0"/>
          </a:p>
        </p:txBody>
      </p:sp>
      <p:pic>
        <p:nvPicPr>
          <p:cNvPr id="14" name="Picture 13" descr="A logo of a company">
            <a:extLst>
              <a:ext uri="{FF2B5EF4-FFF2-40B4-BE49-F238E27FC236}">
                <a16:creationId xmlns:a16="http://schemas.microsoft.com/office/drawing/2014/main" id="{69FFE06F-ACF8-DC31-8E0A-B3C96D3D535A}"/>
              </a:ext>
            </a:extLst>
          </p:cNvPr>
          <p:cNvPicPr>
            <a:picLocks noChangeAspect="1"/>
          </p:cNvPicPr>
          <p:nvPr/>
        </p:nvPicPr>
        <p:blipFill>
          <a:blip r:embed="rId7"/>
          <a:srcRect l="17562" t="22684" r="16261" b="28970"/>
          <a:stretch/>
        </p:blipFill>
        <p:spPr>
          <a:xfrm>
            <a:off x="12935415" y="7572393"/>
            <a:ext cx="1561170" cy="5684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590" y="564118"/>
            <a:ext cx="5125998" cy="640675"/>
          </a:xfrm>
          <a:prstGeom prst="rect">
            <a:avLst/>
          </a:prstGeom>
          <a:noFill/>
          <a:ln/>
        </p:spPr>
        <p:txBody>
          <a:bodyPr wrap="none" lIns="0" tIns="0" rIns="0" bIns="0" rtlCol="0" anchor="t"/>
          <a:lstStyle/>
          <a:p>
            <a:pPr marL="0" indent="0">
              <a:lnSpc>
                <a:spcPts val="5000"/>
              </a:lnSpc>
              <a:buNone/>
            </a:pPr>
            <a:r>
              <a:rPr lang="en-US" sz="4000" dirty="0">
                <a:solidFill>
                  <a:srgbClr val="F3F3F2"/>
                </a:solidFill>
                <a:latin typeface="IBM Plex Sans Medium" pitchFamily="34" charset="0"/>
                <a:ea typeface="IBM Plex Sans Medium" pitchFamily="34" charset="-122"/>
                <a:cs typeface="IBM Plex Sans Medium" pitchFamily="34" charset="-120"/>
              </a:rPr>
              <a:t>Introduction</a:t>
            </a:r>
            <a:endParaRPr lang="en-US" sz="4000" dirty="0"/>
          </a:p>
        </p:txBody>
      </p:sp>
      <p:sp>
        <p:nvSpPr>
          <p:cNvPr id="4" name="Text 1"/>
          <p:cNvSpPr/>
          <p:nvPr/>
        </p:nvSpPr>
        <p:spPr>
          <a:xfrm>
            <a:off x="717590" y="1512332"/>
            <a:ext cx="7708821" cy="984052"/>
          </a:xfrm>
          <a:prstGeom prst="rect">
            <a:avLst/>
          </a:prstGeom>
          <a:noFill/>
          <a:ln/>
        </p:spPr>
        <p:txBody>
          <a:bodyPr wrap="square" lIns="0" tIns="0" rIns="0" bIns="0" rtlCol="0" anchor="t"/>
          <a:lstStyle/>
          <a:p>
            <a:pPr marL="0" indent="0">
              <a:lnSpc>
                <a:spcPts val="2550"/>
              </a:lnSpc>
              <a:buNone/>
            </a:pPr>
            <a:r>
              <a:rPr lang="en-US" sz="1600" dirty="0">
                <a:solidFill>
                  <a:srgbClr val="D4D4D1"/>
                </a:solidFill>
                <a:latin typeface="Roboto" pitchFamily="34" charset="0"/>
                <a:ea typeface="Roboto" pitchFamily="34" charset="-122"/>
                <a:cs typeface="Roboto" pitchFamily="34" charset="-120"/>
              </a:rPr>
              <a:t>University students face significant mental health challenges due to academic demands, financial stress, and social pressures. This project uses data science to analyze these factors and their impact on student well-being.</a:t>
            </a:r>
            <a:endParaRPr lang="en-US" sz="1600" dirty="0"/>
          </a:p>
        </p:txBody>
      </p:sp>
      <p:sp>
        <p:nvSpPr>
          <p:cNvPr id="5" name="Shape 2"/>
          <p:cNvSpPr/>
          <p:nvPr/>
        </p:nvSpPr>
        <p:spPr>
          <a:xfrm>
            <a:off x="717590" y="2727008"/>
            <a:ext cx="7708821" cy="1509474"/>
          </a:xfrm>
          <a:prstGeom prst="roundRect">
            <a:avLst>
              <a:gd name="adj" fmla="val 2038"/>
            </a:avLst>
          </a:prstGeom>
          <a:solidFill>
            <a:srgbClr val="484B51"/>
          </a:solidFill>
          <a:ln/>
        </p:spPr>
        <p:txBody>
          <a:bodyPr/>
          <a:lstStyle/>
          <a:p>
            <a:endParaRPr lang="en-US"/>
          </a:p>
        </p:txBody>
      </p:sp>
      <p:sp>
        <p:nvSpPr>
          <p:cNvPr id="6" name="Text 3"/>
          <p:cNvSpPr/>
          <p:nvPr/>
        </p:nvSpPr>
        <p:spPr>
          <a:xfrm>
            <a:off x="922615" y="2932033"/>
            <a:ext cx="2562939" cy="320397"/>
          </a:xfrm>
          <a:prstGeom prst="rect">
            <a:avLst/>
          </a:prstGeom>
          <a:noFill/>
          <a:ln/>
        </p:spPr>
        <p:txBody>
          <a:bodyPr wrap="none" lIns="0" tIns="0" rIns="0" bIns="0" rtlCol="0" anchor="t"/>
          <a:lstStyle/>
          <a:p>
            <a:pPr marL="0" indent="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Academic Demands</a:t>
            </a:r>
            <a:endParaRPr lang="en-US" sz="2000" dirty="0"/>
          </a:p>
        </p:txBody>
      </p:sp>
      <p:sp>
        <p:nvSpPr>
          <p:cNvPr id="7" name="Text 4"/>
          <p:cNvSpPr/>
          <p:nvPr/>
        </p:nvSpPr>
        <p:spPr>
          <a:xfrm>
            <a:off x="922615" y="3375422"/>
            <a:ext cx="7298769" cy="656034"/>
          </a:xfrm>
          <a:prstGeom prst="rect">
            <a:avLst/>
          </a:prstGeom>
          <a:noFill/>
          <a:ln/>
        </p:spPr>
        <p:txBody>
          <a:bodyPr wrap="square" lIns="0" tIns="0" rIns="0" bIns="0" rtlCol="0" anchor="t"/>
          <a:lstStyle/>
          <a:p>
            <a:pPr marL="0" indent="0">
              <a:lnSpc>
                <a:spcPts val="2550"/>
              </a:lnSpc>
              <a:buNone/>
            </a:pPr>
            <a:r>
              <a:rPr lang="en-US" sz="1600" dirty="0">
                <a:solidFill>
                  <a:srgbClr val="D4D4D1"/>
                </a:solidFill>
                <a:latin typeface="Roboto" pitchFamily="34" charset="0"/>
                <a:ea typeface="Roboto" pitchFamily="34" charset="-122"/>
                <a:cs typeface="Roboto" pitchFamily="34" charset="-120"/>
              </a:rPr>
              <a:t>Balancing coursework, deadlines, and high expectations can lead to stress and anxiety.</a:t>
            </a:r>
            <a:endParaRPr lang="en-US" sz="1600" dirty="0"/>
          </a:p>
        </p:txBody>
      </p:sp>
      <p:sp>
        <p:nvSpPr>
          <p:cNvPr id="8" name="Shape 5"/>
          <p:cNvSpPr/>
          <p:nvPr/>
        </p:nvSpPr>
        <p:spPr>
          <a:xfrm>
            <a:off x="717590" y="4441508"/>
            <a:ext cx="7708821" cy="1509474"/>
          </a:xfrm>
          <a:prstGeom prst="roundRect">
            <a:avLst>
              <a:gd name="adj" fmla="val 2038"/>
            </a:avLst>
          </a:prstGeom>
          <a:solidFill>
            <a:srgbClr val="484B51"/>
          </a:solidFill>
          <a:ln/>
        </p:spPr>
        <p:txBody>
          <a:bodyPr/>
          <a:lstStyle/>
          <a:p>
            <a:endParaRPr lang="en-US"/>
          </a:p>
        </p:txBody>
      </p:sp>
      <p:sp>
        <p:nvSpPr>
          <p:cNvPr id="9" name="Text 6"/>
          <p:cNvSpPr/>
          <p:nvPr/>
        </p:nvSpPr>
        <p:spPr>
          <a:xfrm>
            <a:off x="922615" y="4646533"/>
            <a:ext cx="2562939" cy="320397"/>
          </a:xfrm>
          <a:prstGeom prst="rect">
            <a:avLst/>
          </a:prstGeom>
          <a:noFill/>
          <a:ln/>
        </p:spPr>
        <p:txBody>
          <a:bodyPr wrap="none" lIns="0" tIns="0" rIns="0" bIns="0" rtlCol="0" anchor="t"/>
          <a:lstStyle/>
          <a:p>
            <a:pPr marL="0" indent="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Financial Stress</a:t>
            </a:r>
            <a:endParaRPr lang="en-US" sz="2000" dirty="0"/>
          </a:p>
        </p:txBody>
      </p:sp>
      <p:sp>
        <p:nvSpPr>
          <p:cNvPr id="10" name="Text 7"/>
          <p:cNvSpPr/>
          <p:nvPr/>
        </p:nvSpPr>
        <p:spPr>
          <a:xfrm>
            <a:off x="922615" y="5089922"/>
            <a:ext cx="7298769" cy="656034"/>
          </a:xfrm>
          <a:prstGeom prst="rect">
            <a:avLst/>
          </a:prstGeom>
          <a:noFill/>
          <a:ln/>
        </p:spPr>
        <p:txBody>
          <a:bodyPr wrap="square" lIns="0" tIns="0" rIns="0" bIns="0" rtlCol="0" anchor="t"/>
          <a:lstStyle/>
          <a:p>
            <a:pPr marL="0" indent="0">
              <a:lnSpc>
                <a:spcPts val="2550"/>
              </a:lnSpc>
              <a:buNone/>
            </a:pPr>
            <a:r>
              <a:rPr lang="en-US" sz="1600" dirty="0">
                <a:solidFill>
                  <a:srgbClr val="D4D4D1"/>
                </a:solidFill>
                <a:latin typeface="Roboto" pitchFamily="34" charset="0"/>
                <a:ea typeface="Roboto" pitchFamily="34" charset="-122"/>
                <a:cs typeface="Roboto" pitchFamily="34" charset="-120"/>
              </a:rPr>
              <a:t>Tuition fees, living expenses, and limited financial aid contribute to students' worries.</a:t>
            </a:r>
            <a:endParaRPr lang="en-US" sz="1600" dirty="0"/>
          </a:p>
        </p:txBody>
      </p:sp>
      <p:sp>
        <p:nvSpPr>
          <p:cNvPr id="11" name="Shape 8"/>
          <p:cNvSpPr/>
          <p:nvPr/>
        </p:nvSpPr>
        <p:spPr>
          <a:xfrm>
            <a:off x="717590" y="6156008"/>
            <a:ext cx="7708821" cy="1509474"/>
          </a:xfrm>
          <a:prstGeom prst="roundRect">
            <a:avLst>
              <a:gd name="adj" fmla="val 2038"/>
            </a:avLst>
          </a:prstGeom>
          <a:solidFill>
            <a:srgbClr val="484B51"/>
          </a:solidFill>
          <a:ln/>
        </p:spPr>
        <p:txBody>
          <a:bodyPr/>
          <a:lstStyle/>
          <a:p>
            <a:endParaRPr lang="en-US"/>
          </a:p>
        </p:txBody>
      </p:sp>
      <p:sp>
        <p:nvSpPr>
          <p:cNvPr id="12" name="Text 9"/>
          <p:cNvSpPr/>
          <p:nvPr/>
        </p:nvSpPr>
        <p:spPr>
          <a:xfrm>
            <a:off x="922615" y="6361033"/>
            <a:ext cx="2562939" cy="320397"/>
          </a:xfrm>
          <a:prstGeom prst="rect">
            <a:avLst/>
          </a:prstGeom>
          <a:noFill/>
          <a:ln/>
        </p:spPr>
        <p:txBody>
          <a:bodyPr wrap="none" lIns="0" tIns="0" rIns="0" bIns="0" rtlCol="0" anchor="t"/>
          <a:lstStyle/>
          <a:p>
            <a:pPr marL="0" indent="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Social Pressures</a:t>
            </a:r>
            <a:endParaRPr lang="en-US" sz="2000" dirty="0"/>
          </a:p>
        </p:txBody>
      </p:sp>
      <p:sp>
        <p:nvSpPr>
          <p:cNvPr id="13" name="Text 10"/>
          <p:cNvSpPr/>
          <p:nvPr/>
        </p:nvSpPr>
        <p:spPr>
          <a:xfrm>
            <a:off x="922615" y="6804422"/>
            <a:ext cx="7298769" cy="656034"/>
          </a:xfrm>
          <a:prstGeom prst="rect">
            <a:avLst/>
          </a:prstGeom>
          <a:noFill/>
          <a:ln/>
        </p:spPr>
        <p:txBody>
          <a:bodyPr wrap="square" lIns="0" tIns="0" rIns="0" bIns="0" rtlCol="0" anchor="t"/>
          <a:lstStyle/>
          <a:p>
            <a:pPr marL="0" indent="0">
              <a:lnSpc>
                <a:spcPts val="2550"/>
              </a:lnSpc>
              <a:buNone/>
            </a:pPr>
            <a:r>
              <a:rPr lang="en-US" sz="1600" dirty="0">
                <a:solidFill>
                  <a:srgbClr val="D4D4D1"/>
                </a:solidFill>
                <a:latin typeface="Roboto" pitchFamily="34" charset="0"/>
                <a:ea typeface="Roboto" pitchFamily="34" charset="-122"/>
                <a:cs typeface="Roboto" pitchFamily="34" charset="-120"/>
              </a:rPr>
              <a:t>Building relationships, fitting in, and managing social expectations can impact mental health.</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8280"/>
          </a:xfrm>
          <a:prstGeom prst="rect">
            <a:avLst/>
          </a:prstGeom>
        </p:spPr>
      </p:pic>
      <p:sp>
        <p:nvSpPr>
          <p:cNvPr id="3" name="Text 0"/>
          <p:cNvSpPr/>
          <p:nvPr/>
        </p:nvSpPr>
        <p:spPr>
          <a:xfrm>
            <a:off x="968693" y="2962513"/>
            <a:ext cx="12692896" cy="1142524"/>
          </a:xfrm>
          <a:prstGeom prst="rect">
            <a:avLst/>
          </a:prstGeom>
          <a:noFill/>
          <a:ln/>
        </p:spPr>
        <p:txBody>
          <a:bodyPr wrap="square" lIns="0" tIns="0" rIns="0" bIns="0" rtlCol="0" anchor="t"/>
          <a:lstStyle/>
          <a:p>
            <a:pPr marL="0" indent="0">
              <a:lnSpc>
                <a:spcPts val="4450"/>
              </a:lnSpc>
              <a:buNone/>
            </a:pPr>
            <a:r>
              <a:rPr lang="en-US" sz="3550" dirty="0">
                <a:solidFill>
                  <a:srgbClr val="FFFFFF"/>
                </a:solidFill>
                <a:latin typeface="Nunito Semi Bold" pitchFamily="34" charset="0"/>
                <a:ea typeface="Nunito Semi Bold" pitchFamily="34" charset="-122"/>
                <a:cs typeface="Nunito Semi Bold" pitchFamily="34" charset="-120"/>
              </a:rPr>
              <a:t>Objectives: Uncovering the Factors Impacting Student Well-being</a:t>
            </a:r>
            <a:endParaRPr lang="en-US" sz="3550" dirty="0"/>
          </a:p>
        </p:txBody>
      </p:sp>
      <p:sp>
        <p:nvSpPr>
          <p:cNvPr id="4" name="Shape 1"/>
          <p:cNvSpPr/>
          <p:nvPr/>
        </p:nvSpPr>
        <p:spPr>
          <a:xfrm>
            <a:off x="968693" y="4614863"/>
            <a:ext cx="437078" cy="437078"/>
          </a:xfrm>
          <a:prstGeom prst="roundRect">
            <a:avLst>
              <a:gd name="adj" fmla="val 66670"/>
            </a:avLst>
          </a:prstGeom>
          <a:solidFill>
            <a:srgbClr val="00002E"/>
          </a:solidFill>
          <a:ln w="22860">
            <a:solidFill>
              <a:srgbClr val="F2B42D"/>
            </a:solidFill>
            <a:prstDash val="solid"/>
          </a:ln>
        </p:spPr>
        <p:txBody>
          <a:bodyPr/>
          <a:lstStyle/>
          <a:p>
            <a:endParaRPr lang="en-US"/>
          </a:p>
        </p:txBody>
      </p:sp>
      <p:sp>
        <p:nvSpPr>
          <p:cNvPr id="5" name="Text 2"/>
          <p:cNvSpPr/>
          <p:nvPr/>
        </p:nvSpPr>
        <p:spPr>
          <a:xfrm>
            <a:off x="1104900" y="4696182"/>
            <a:ext cx="164544" cy="274320"/>
          </a:xfrm>
          <a:prstGeom prst="rect">
            <a:avLst/>
          </a:prstGeom>
          <a:noFill/>
          <a:ln/>
        </p:spPr>
        <p:txBody>
          <a:bodyPr wrap="none" lIns="0" tIns="0" rIns="0" bIns="0" rtlCol="0" anchor="t"/>
          <a:lstStyle/>
          <a:p>
            <a:pPr marL="0" indent="0" algn="ctr">
              <a:lnSpc>
                <a:spcPts val="2150"/>
              </a:lnSpc>
              <a:buNone/>
            </a:pPr>
            <a:r>
              <a:rPr lang="en-US" sz="2150" dirty="0">
                <a:solidFill>
                  <a:srgbClr val="FFFFFF"/>
                </a:solidFill>
                <a:latin typeface="Nunito Semi Bold" pitchFamily="34" charset="0"/>
                <a:ea typeface="Nunito Semi Bold" pitchFamily="34" charset="-122"/>
                <a:cs typeface="Nunito Semi Bold" pitchFamily="34" charset="-120"/>
              </a:rPr>
              <a:t>1</a:t>
            </a:r>
            <a:endParaRPr lang="en-US" sz="2150" dirty="0"/>
          </a:p>
        </p:txBody>
      </p:sp>
      <p:sp>
        <p:nvSpPr>
          <p:cNvPr id="6" name="Text 3"/>
          <p:cNvSpPr/>
          <p:nvPr/>
        </p:nvSpPr>
        <p:spPr>
          <a:xfrm>
            <a:off x="1599962" y="4614863"/>
            <a:ext cx="2596277" cy="285750"/>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Analyze the Relationship</a:t>
            </a:r>
            <a:endParaRPr lang="en-US" sz="1750" dirty="0"/>
          </a:p>
        </p:txBody>
      </p:sp>
      <p:sp>
        <p:nvSpPr>
          <p:cNvPr id="7" name="Text 4"/>
          <p:cNvSpPr/>
          <p:nvPr/>
        </p:nvSpPr>
        <p:spPr>
          <a:xfrm>
            <a:off x="1599962" y="5017056"/>
            <a:ext cx="5618083" cy="932617"/>
          </a:xfrm>
          <a:prstGeom prst="rect">
            <a:avLst/>
          </a:prstGeom>
          <a:noFill/>
          <a:ln/>
        </p:spPr>
        <p:txBody>
          <a:bodyPr wrap="square" lIns="0" tIns="0" rIns="0" bIns="0" rtlCol="0" anchor="t"/>
          <a:lstStyle/>
          <a:p>
            <a:pPr marL="0" indent="0">
              <a:lnSpc>
                <a:spcPts val="2400"/>
              </a:lnSpc>
              <a:buNone/>
            </a:pPr>
            <a:r>
              <a:rPr lang="en-US" sz="1500" dirty="0">
                <a:solidFill>
                  <a:srgbClr val="FFFFFF"/>
                </a:solidFill>
                <a:latin typeface="PT Sans" pitchFamily="34" charset="0"/>
                <a:ea typeface="PT Sans" pitchFamily="34" charset="-122"/>
                <a:cs typeface="PT Sans" pitchFamily="34" charset="-120"/>
              </a:rPr>
              <a:t>Investigate the link between academic pressure and mental health outcomes like depression, anxiety, and isolation among university students.</a:t>
            </a:r>
            <a:endParaRPr lang="en-US" sz="1500" dirty="0"/>
          </a:p>
        </p:txBody>
      </p:sp>
      <p:sp>
        <p:nvSpPr>
          <p:cNvPr id="8" name="Shape 5"/>
          <p:cNvSpPr/>
          <p:nvPr/>
        </p:nvSpPr>
        <p:spPr>
          <a:xfrm>
            <a:off x="7412236" y="4614863"/>
            <a:ext cx="437078" cy="437078"/>
          </a:xfrm>
          <a:prstGeom prst="roundRect">
            <a:avLst>
              <a:gd name="adj" fmla="val 66670"/>
            </a:avLst>
          </a:prstGeom>
          <a:solidFill>
            <a:srgbClr val="00002E"/>
          </a:solidFill>
          <a:ln w="22860">
            <a:solidFill>
              <a:srgbClr val="D7425E"/>
            </a:solidFill>
            <a:prstDash val="solid"/>
          </a:ln>
        </p:spPr>
        <p:txBody>
          <a:bodyPr/>
          <a:lstStyle/>
          <a:p>
            <a:endParaRPr lang="en-US"/>
          </a:p>
        </p:txBody>
      </p:sp>
      <p:sp>
        <p:nvSpPr>
          <p:cNvPr id="9" name="Text 6"/>
          <p:cNvSpPr/>
          <p:nvPr/>
        </p:nvSpPr>
        <p:spPr>
          <a:xfrm>
            <a:off x="7548443" y="4696182"/>
            <a:ext cx="164544" cy="274320"/>
          </a:xfrm>
          <a:prstGeom prst="rect">
            <a:avLst/>
          </a:prstGeom>
          <a:noFill/>
          <a:ln/>
        </p:spPr>
        <p:txBody>
          <a:bodyPr wrap="none" lIns="0" tIns="0" rIns="0" bIns="0" rtlCol="0" anchor="t"/>
          <a:lstStyle/>
          <a:p>
            <a:pPr marL="0" indent="0" algn="ctr">
              <a:lnSpc>
                <a:spcPts val="2150"/>
              </a:lnSpc>
              <a:buNone/>
            </a:pPr>
            <a:r>
              <a:rPr lang="en-US" sz="2150" dirty="0">
                <a:solidFill>
                  <a:srgbClr val="FFFFFF"/>
                </a:solidFill>
                <a:latin typeface="Nunito Semi Bold" pitchFamily="34" charset="0"/>
                <a:ea typeface="Nunito Semi Bold" pitchFamily="34" charset="-122"/>
                <a:cs typeface="Nunito Semi Bold" pitchFamily="34" charset="-120"/>
              </a:rPr>
              <a:t>2</a:t>
            </a:r>
            <a:endParaRPr lang="en-US" sz="2150" dirty="0"/>
          </a:p>
        </p:txBody>
      </p:sp>
      <p:sp>
        <p:nvSpPr>
          <p:cNvPr id="10" name="Text 7"/>
          <p:cNvSpPr/>
          <p:nvPr/>
        </p:nvSpPr>
        <p:spPr>
          <a:xfrm>
            <a:off x="8043505" y="4614863"/>
            <a:ext cx="2821067" cy="285750"/>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Explore Additional Impacts</a:t>
            </a:r>
            <a:endParaRPr lang="en-US" sz="1750" dirty="0"/>
          </a:p>
        </p:txBody>
      </p:sp>
      <p:sp>
        <p:nvSpPr>
          <p:cNvPr id="11" name="Text 8"/>
          <p:cNvSpPr/>
          <p:nvPr/>
        </p:nvSpPr>
        <p:spPr>
          <a:xfrm>
            <a:off x="8043505" y="5017056"/>
            <a:ext cx="5618083" cy="621744"/>
          </a:xfrm>
          <a:prstGeom prst="rect">
            <a:avLst/>
          </a:prstGeom>
          <a:noFill/>
          <a:ln/>
        </p:spPr>
        <p:txBody>
          <a:bodyPr wrap="square" lIns="0" tIns="0" rIns="0" bIns="0" rtlCol="0" anchor="t"/>
          <a:lstStyle/>
          <a:p>
            <a:pPr marL="0" indent="0">
              <a:lnSpc>
                <a:spcPts val="2400"/>
              </a:lnSpc>
              <a:buNone/>
            </a:pPr>
            <a:r>
              <a:rPr lang="en-US" sz="1500" dirty="0">
                <a:solidFill>
                  <a:srgbClr val="FFFFFF"/>
                </a:solidFill>
                <a:latin typeface="PT Sans" pitchFamily="34" charset="0"/>
                <a:ea typeface="PT Sans" pitchFamily="34" charset="-122"/>
                <a:cs typeface="PT Sans" pitchFamily="34" charset="-120"/>
              </a:rPr>
              <a:t>Examine the influence of factors such as financial concerns, social relationships, and stress relief activities on students' mental health.</a:t>
            </a:r>
            <a:endParaRPr lang="en-US" sz="1500" dirty="0"/>
          </a:p>
        </p:txBody>
      </p:sp>
      <p:sp>
        <p:nvSpPr>
          <p:cNvPr id="12" name="Shape 9"/>
          <p:cNvSpPr/>
          <p:nvPr/>
        </p:nvSpPr>
        <p:spPr>
          <a:xfrm>
            <a:off x="968693" y="6362343"/>
            <a:ext cx="437078" cy="437078"/>
          </a:xfrm>
          <a:prstGeom prst="roundRect">
            <a:avLst>
              <a:gd name="adj" fmla="val 66670"/>
            </a:avLst>
          </a:prstGeom>
          <a:solidFill>
            <a:srgbClr val="00002E"/>
          </a:solidFill>
          <a:ln w="22860">
            <a:solidFill>
              <a:srgbClr val="DD785E"/>
            </a:solidFill>
            <a:prstDash val="solid"/>
          </a:ln>
        </p:spPr>
        <p:txBody>
          <a:bodyPr/>
          <a:lstStyle/>
          <a:p>
            <a:endParaRPr lang="en-US"/>
          </a:p>
        </p:txBody>
      </p:sp>
      <p:sp>
        <p:nvSpPr>
          <p:cNvPr id="13" name="Text 10"/>
          <p:cNvSpPr/>
          <p:nvPr/>
        </p:nvSpPr>
        <p:spPr>
          <a:xfrm>
            <a:off x="1104900" y="6443663"/>
            <a:ext cx="164544" cy="274320"/>
          </a:xfrm>
          <a:prstGeom prst="rect">
            <a:avLst/>
          </a:prstGeom>
          <a:noFill/>
          <a:ln/>
        </p:spPr>
        <p:txBody>
          <a:bodyPr wrap="none" lIns="0" tIns="0" rIns="0" bIns="0" rtlCol="0" anchor="t"/>
          <a:lstStyle/>
          <a:p>
            <a:pPr marL="0" indent="0" algn="ctr">
              <a:lnSpc>
                <a:spcPts val="2150"/>
              </a:lnSpc>
              <a:buNone/>
            </a:pPr>
            <a:r>
              <a:rPr lang="en-US" sz="2150" dirty="0">
                <a:solidFill>
                  <a:srgbClr val="FFFFFF"/>
                </a:solidFill>
                <a:latin typeface="Nunito Semi Bold" pitchFamily="34" charset="0"/>
                <a:ea typeface="Nunito Semi Bold" pitchFamily="34" charset="-122"/>
                <a:cs typeface="Nunito Semi Bold" pitchFamily="34" charset="-120"/>
              </a:rPr>
              <a:t>3</a:t>
            </a:r>
            <a:endParaRPr lang="en-US" sz="2150" dirty="0"/>
          </a:p>
        </p:txBody>
      </p:sp>
      <p:sp>
        <p:nvSpPr>
          <p:cNvPr id="14" name="Text 11"/>
          <p:cNvSpPr/>
          <p:nvPr/>
        </p:nvSpPr>
        <p:spPr>
          <a:xfrm>
            <a:off x="1599962" y="6362343"/>
            <a:ext cx="3175992" cy="285750"/>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Identify Demographic Patterns</a:t>
            </a:r>
            <a:endParaRPr lang="en-US" sz="1750" dirty="0"/>
          </a:p>
        </p:txBody>
      </p:sp>
      <p:sp>
        <p:nvSpPr>
          <p:cNvPr id="15" name="Text 12"/>
          <p:cNvSpPr/>
          <p:nvPr/>
        </p:nvSpPr>
        <p:spPr>
          <a:xfrm>
            <a:off x="1599962" y="6764536"/>
            <a:ext cx="5618083" cy="932617"/>
          </a:xfrm>
          <a:prstGeom prst="rect">
            <a:avLst/>
          </a:prstGeom>
          <a:noFill/>
          <a:ln/>
        </p:spPr>
        <p:txBody>
          <a:bodyPr wrap="square" lIns="0" tIns="0" rIns="0" bIns="0" rtlCol="0" anchor="t"/>
          <a:lstStyle/>
          <a:p>
            <a:pPr marL="0" indent="0">
              <a:lnSpc>
                <a:spcPts val="2400"/>
              </a:lnSpc>
              <a:buNone/>
            </a:pPr>
            <a:r>
              <a:rPr lang="en-US" sz="1500" dirty="0">
                <a:solidFill>
                  <a:srgbClr val="FFFFFF"/>
                </a:solidFill>
                <a:latin typeface="PT Sans" pitchFamily="34" charset="0"/>
                <a:ea typeface="PT Sans" pitchFamily="34" charset="-122"/>
                <a:cs typeface="PT Sans" pitchFamily="34" charset="-120"/>
              </a:rPr>
              <a:t>Determine how demographic factors, including gender, age, residential status, and degree level, intersect with mental health outcomes.</a:t>
            </a:r>
            <a:endParaRPr lang="en-US" sz="1500" dirty="0"/>
          </a:p>
        </p:txBody>
      </p:sp>
      <p:sp>
        <p:nvSpPr>
          <p:cNvPr id="16" name="Shape 13"/>
          <p:cNvSpPr/>
          <p:nvPr/>
        </p:nvSpPr>
        <p:spPr>
          <a:xfrm>
            <a:off x="7412236" y="6362343"/>
            <a:ext cx="437078" cy="437078"/>
          </a:xfrm>
          <a:prstGeom prst="roundRect">
            <a:avLst>
              <a:gd name="adj" fmla="val 66670"/>
            </a:avLst>
          </a:prstGeom>
          <a:solidFill>
            <a:srgbClr val="00002E"/>
          </a:solidFill>
          <a:ln w="22860">
            <a:solidFill>
              <a:srgbClr val="48A8E2"/>
            </a:solidFill>
            <a:prstDash val="solid"/>
          </a:ln>
        </p:spPr>
        <p:txBody>
          <a:bodyPr/>
          <a:lstStyle/>
          <a:p>
            <a:endParaRPr lang="en-US"/>
          </a:p>
        </p:txBody>
      </p:sp>
      <p:sp>
        <p:nvSpPr>
          <p:cNvPr id="17" name="Text 14"/>
          <p:cNvSpPr/>
          <p:nvPr/>
        </p:nvSpPr>
        <p:spPr>
          <a:xfrm>
            <a:off x="7548443" y="6443663"/>
            <a:ext cx="164544" cy="274320"/>
          </a:xfrm>
          <a:prstGeom prst="rect">
            <a:avLst/>
          </a:prstGeom>
          <a:noFill/>
          <a:ln/>
        </p:spPr>
        <p:txBody>
          <a:bodyPr wrap="none" lIns="0" tIns="0" rIns="0" bIns="0" rtlCol="0" anchor="t"/>
          <a:lstStyle/>
          <a:p>
            <a:pPr marL="0" indent="0" algn="ctr">
              <a:lnSpc>
                <a:spcPts val="2150"/>
              </a:lnSpc>
              <a:buNone/>
            </a:pPr>
            <a:r>
              <a:rPr lang="en-US" sz="2150" dirty="0">
                <a:solidFill>
                  <a:srgbClr val="FFFFFF"/>
                </a:solidFill>
                <a:latin typeface="Nunito Semi Bold" pitchFamily="34" charset="0"/>
                <a:ea typeface="Nunito Semi Bold" pitchFamily="34" charset="-122"/>
                <a:cs typeface="Nunito Semi Bold" pitchFamily="34" charset="-120"/>
              </a:rPr>
              <a:t>4</a:t>
            </a:r>
            <a:endParaRPr lang="en-US" sz="2150" dirty="0"/>
          </a:p>
        </p:txBody>
      </p:sp>
      <p:sp>
        <p:nvSpPr>
          <p:cNvPr id="18" name="Text 15"/>
          <p:cNvSpPr/>
          <p:nvPr/>
        </p:nvSpPr>
        <p:spPr>
          <a:xfrm>
            <a:off x="8043505" y="6362343"/>
            <a:ext cx="2850833" cy="285750"/>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Develop a Predictive Model</a:t>
            </a:r>
            <a:endParaRPr lang="en-US" sz="1750" dirty="0"/>
          </a:p>
        </p:txBody>
      </p:sp>
      <p:sp>
        <p:nvSpPr>
          <p:cNvPr id="19" name="Text 16"/>
          <p:cNvSpPr/>
          <p:nvPr/>
        </p:nvSpPr>
        <p:spPr>
          <a:xfrm>
            <a:off x="8043505" y="6764536"/>
            <a:ext cx="5618083" cy="932617"/>
          </a:xfrm>
          <a:prstGeom prst="rect">
            <a:avLst/>
          </a:prstGeom>
          <a:noFill/>
          <a:ln/>
        </p:spPr>
        <p:txBody>
          <a:bodyPr wrap="square" lIns="0" tIns="0" rIns="0" bIns="0" rtlCol="0" anchor="t"/>
          <a:lstStyle/>
          <a:p>
            <a:pPr marL="0" indent="0">
              <a:lnSpc>
                <a:spcPts val="2400"/>
              </a:lnSpc>
              <a:buNone/>
            </a:pPr>
            <a:r>
              <a:rPr lang="en-US" sz="1500" dirty="0">
                <a:solidFill>
                  <a:srgbClr val="FFFFFF"/>
                </a:solidFill>
                <a:latin typeface="PT Sans" pitchFamily="34" charset="0"/>
                <a:ea typeface="PT Sans" pitchFamily="34" charset="-122"/>
                <a:cs typeface="PT Sans" pitchFamily="34" charset="-120"/>
              </a:rPr>
              <a:t>Create a model to estimate mental health risks based on students' academic and personal characteristics, informing targeted support services.</a:t>
            </a:r>
            <a:endParaRPr lang="en-US" sz="1500" dirty="0"/>
          </a:p>
        </p:txBody>
      </p:sp>
      <p:pic>
        <p:nvPicPr>
          <p:cNvPr id="20" name="Picture 19" descr="A logo of a company">
            <a:extLst>
              <a:ext uri="{FF2B5EF4-FFF2-40B4-BE49-F238E27FC236}">
                <a16:creationId xmlns:a16="http://schemas.microsoft.com/office/drawing/2014/main" id="{1780705A-A724-2B3F-D1B9-00D54E223DF9}"/>
              </a:ext>
            </a:extLst>
          </p:cNvPr>
          <p:cNvPicPr>
            <a:picLocks noChangeAspect="1"/>
          </p:cNvPicPr>
          <p:nvPr/>
        </p:nvPicPr>
        <p:blipFill>
          <a:blip r:embed="rId4"/>
          <a:srcRect l="17562" t="22684" r="16261" b="28970"/>
          <a:stretch/>
        </p:blipFill>
        <p:spPr>
          <a:xfrm>
            <a:off x="12935415" y="7572393"/>
            <a:ext cx="1561170" cy="5684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400538"/>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FFFFFF"/>
                </a:solidFill>
                <a:latin typeface="Inter Bold" pitchFamily="34" charset="0"/>
                <a:ea typeface="Inter Bold" pitchFamily="34" charset="-122"/>
                <a:cs typeface="Inter Bold" pitchFamily="34" charset="-120"/>
              </a:rPr>
              <a:t>Data Description</a:t>
            </a:r>
            <a:endParaRPr lang="en-US" sz="4850" dirty="0"/>
          </a:p>
        </p:txBody>
      </p:sp>
      <p:sp>
        <p:nvSpPr>
          <p:cNvPr id="4" name="Text 1"/>
          <p:cNvSpPr/>
          <p:nvPr/>
        </p:nvSpPr>
        <p:spPr>
          <a:xfrm>
            <a:off x="6350437" y="3789164"/>
            <a:ext cx="2070140" cy="385763"/>
          </a:xfrm>
          <a:prstGeom prst="rect">
            <a:avLst/>
          </a:prstGeom>
          <a:noFill/>
          <a:ln/>
        </p:spPr>
        <p:txBody>
          <a:bodyPr wrap="none" lIns="0" tIns="0" rIns="0" bIns="0" rtlCol="0" anchor="t"/>
          <a:lstStyle/>
          <a:p>
            <a:pPr marL="0" indent="0">
              <a:lnSpc>
                <a:spcPts val="3000"/>
              </a:lnSpc>
              <a:buNone/>
            </a:pPr>
            <a:r>
              <a:rPr lang="en-US" sz="2400" b="1" kern="0" spc="-73" dirty="0">
                <a:solidFill>
                  <a:srgbClr val="FFFFFF"/>
                </a:solidFill>
                <a:latin typeface="Inter Bold" pitchFamily="34" charset="0"/>
                <a:ea typeface="Inter Bold" pitchFamily="34" charset="-122"/>
                <a:cs typeface="Inter Bold" pitchFamily="34" charset="-120"/>
              </a:rPr>
              <a:t>Demographic</a:t>
            </a:r>
            <a:endParaRPr lang="en-US" sz="2400" dirty="0"/>
          </a:p>
        </p:txBody>
      </p:sp>
      <p:sp>
        <p:nvSpPr>
          <p:cNvPr id="5" name="Text 2"/>
          <p:cNvSpPr/>
          <p:nvPr/>
        </p:nvSpPr>
        <p:spPr>
          <a:xfrm>
            <a:off x="6350437" y="4421743"/>
            <a:ext cx="2070140" cy="790099"/>
          </a:xfrm>
          <a:prstGeom prst="rect">
            <a:avLst/>
          </a:prstGeom>
          <a:noFill/>
          <a:ln/>
        </p:spPr>
        <p:txBody>
          <a:bodyPr wrap="square" lIns="0" tIns="0" rIns="0" bIns="0" rtlCol="0" anchor="t"/>
          <a:lstStyle/>
          <a:p>
            <a:pPr marL="0" indent="0">
              <a:lnSpc>
                <a:spcPts val="3100"/>
              </a:lnSpc>
              <a:buNone/>
            </a:pPr>
            <a:r>
              <a:rPr lang="en-US" sz="1900" kern="0" spc="-39" dirty="0">
                <a:solidFill>
                  <a:srgbClr val="E5E0DF"/>
                </a:solidFill>
                <a:latin typeface="Inter" pitchFamily="34" charset="0"/>
                <a:ea typeface="Inter" pitchFamily="34" charset="-122"/>
                <a:cs typeface="Inter" pitchFamily="34" charset="-120"/>
              </a:rPr>
              <a:t>Gender, age, residential status.</a:t>
            </a:r>
            <a:endParaRPr lang="en-US" sz="1900" dirty="0"/>
          </a:p>
        </p:txBody>
      </p:sp>
      <p:sp>
        <p:nvSpPr>
          <p:cNvPr id="6" name="Text 3"/>
          <p:cNvSpPr/>
          <p:nvPr/>
        </p:nvSpPr>
        <p:spPr>
          <a:xfrm>
            <a:off x="9030414" y="3789164"/>
            <a:ext cx="2070140" cy="385763"/>
          </a:xfrm>
          <a:prstGeom prst="rect">
            <a:avLst/>
          </a:prstGeom>
          <a:noFill/>
          <a:ln/>
        </p:spPr>
        <p:txBody>
          <a:bodyPr wrap="none" lIns="0" tIns="0" rIns="0" bIns="0" rtlCol="0" anchor="t"/>
          <a:lstStyle/>
          <a:p>
            <a:pPr marL="0" indent="0">
              <a:lnSpc>
                <a:spcPts val="3000"/>
              </a:lnSpc>
              <a:buNone/>
            </a:pPr>
            <a:r>
              <a:rPr lang="en-US" sz="2400" b="1" kern="0" spc="-73" dirty="0">
                <a:solidFill>
                  <a:srgbClr val="FFFFFF"/>
                </a:solidFill>
                <a:latin typeface="Inter Bold" pitchFamily="34" charset="0"/>
                <a:ea typeface="Inter Bold" pitchFamily="34" charset="-122"/>
                <a:cs typeface="Inter Bold" pitchFamily="34" charset="-120"/>
              </a:rPr>
              <a:t>Academic</a:t>
            </a:r>
            <a:endParaRPr lang="en-US" sz="2400" dirty="0"/>
          </a:p>
        </p:txBody>
      </p:sp>
      <p:sp>
        <p:nvSpPr>
          <p:cNvPr id="7" name="Text 4"/>
          <p:cNvSpPr/>
          <p:nvPr/>
        </p:nvSpPr>
        <p:spPr>
          <a:xfrm>
            <a:off x="9030414" y="4421743"/>
            <a:ext cx="2070140" cy="1185148"/>
          </a:xfrm>
          <a:prstGeom prst="rect">
            <a:avLst/>
          </a:prstGeom>
          <a:noFill/>
          <a:ln/>
        </p:spPr>
        <p:txBody>
          <a:bodyPr wrap="square" lIns="0" tIns="0" rIns="0" bIns="0" rtlCol="0" anchor="t"/>
          <a:lstStyle/>
          <a:p>
            <a:pPr marL="0" indent="0">
              <a:lnSpc>
                <a:spcPts val="3100"/>
              </a:lnSpc>
              <a:buNone/>
            </a:pPr>
            <a:r>
              <a:rPr lang="en-US" sz="1900" kern="0" spc="-39" dirty="0">
                <a:solidFill>
                  <a:srgbClr val="E5E0DF"/>
                </a:solidFill>
                <a:latin typeface="Inter" pitchFamily="34" charset="0"/>
                <a:ea typeface="Inter" pitchFamily="34" charset="-122"/>
                <a:cs typeface="Inter" pitchFamily="34" charset="-120"/>
              </a:rPr>
              <a:t>Academic workload, CGPA, academic year.</a:t>
            </a:r>
            <a:endParaRPr lang="en-US" sz="1900" dirty="0"/>
          </a:p>
        </p:txBody>
      </p:sp>
      <p:sp>
        <p:nvSpPr>
          <p:cNvPr id="8" name="Text 5"/>
          <p:cNvSpPr/>
          <p:nvPr/>
        </p:nvSpPr>
        <p:spPr>
          <a:xfrm>
            <a:off x="11710392" y="3789164"/>
            <a:ext cx="2070140" cy="385763"/>
          </a:xfrm>
          <a:prstGeom prst="rect">
            <a:avLst/>
          </a:prstGeom>
          <a:noFill/>
          <a:ln/>
        </p:spPr>
        <p:txBody>
          <a:bodyPr wrap="none" lIns="0" tIns="0" rIns="0" bIns="0" rtlCol="0" anchor="t"/>
          <a:lstStyle/>
          <a:p>
            <a:pPr marL="0" indent="0">
              <a:lnSpc>
                <a:spcPts val="3000"/>
              </a:lnSpc>
              <a:buNone/>
            </a:pPr>
            <a:r>
              <a:rPr lang="en-US" sz="2400" b="1" kern="0" spc="-73" dirty="0">
                <a:solidFill>
                  <a:srgbClr val="FFFFFF"/>
                </a:solidFill>
                <a:latin typeface="Inter Bold" pitchFamily="34" charset="0"/>
                <a:ea typeface="Inter Bold" pitchFamily="34" charset="-122"/>
                <a:cs typeface="Inter Bold" pitchFamily="34" charset="-120"/>
              </a:rPr>
              <a:t>Mental Health</a:t>
            </a:r>
            <a:endParaRPr lang="en-US" sz="2400" dirty="0"/>
          </a:p>
        </p:txBody>
      </p:sp>
      <p:sp>
        <p:nvSpPr>
          <p:cNvPr id="9" name="Text 6"/>
          <p:cNvSpPr/>
          <p:nvPr/>
        </p:nvSpPr>
        <p:spPr>
          <a:xfrm>
            <a:off x="11710392" y="4421743"/>
            <a:ext cx="2070140" cy="1185148"/>
          </a:xfrm>
          <a:prstGeom prst="rect">
            <a:avLst/>
          </a:prstGeom>
          <a:noFill/>
          <a:ln/>
        </p:spPr>
        <p:txBody>
          <a:bodyPr wrap="square" lIns="0" tIns="0" rIns="0" bIns="0" rtlCol="0" anchor="t"/>
          <a:lstStyle/>
          <a:p>
            <a:pPr marL="0" indent="0">
              <a:lnSpc>
                <a:spcPts val="3100"/>
              </a:lnSpc>
              <a:buNone/>
            </a:pPr>
            <a:r>
              <a:rPr lang="en-US" sz="1900" kern="0" spc="-39" dirty="0">
                <a:solidFill>
                  <a:srgbClr val="E5E0DF"/>
                </a:solidFill>
                <a:latin typeface="Inter" pitchFamily="34" charset="0"/>
                <a:ea typeface="Inter" pitchFamily="34" charset="-122"/>
                <a:cs typeface="Inter" pitchFamily="34" charset="-120"/>
              </a:rPr>
              <a:t>Depression, anxiety, isolation levels.</a:t>
            </a:r>
            <a:endParaRPr lang="en-US" sz="1900" dirty="0"/>
          </a:p>
        </p:txBody>
      </p:sp>
      <p:pic>
        <p:nvPicPr>
          <p:cNvPr id="10" name="Picture 9" descr="A logo of a company">
            <a:extLst>
              <a:ext uri="{FF2B5EF4-FFF2-40B4-BE49-F238E27FC236}">
                <a16:creationId xmlns:a16="http://schemas.microsoft.com/office/drawing/2014/main" id="{24BC2E74-561B-EC45-8E16-27DB5CBAA73D}"/>
              </a:ext>
            </a:extLst>
          </p:cNvPr>
          <p:cNvPicPr>
            <a:picLocks noChangeAspect="1"/>
          </p:cNvPicPr>
          <p:nvPr/>
        </p:nvPicPr>
        <p:blipFill>
          <a:blip r:embed="rId4"/>
          <a:srcRect l="17562" t="22684" r="16261" b="28970"/>
          <a:stretch/>
        </p:blipFill>
        <p:spPr>
          <a:xfrm>
            <a:off x="12935415" y="7572393"/>
            <a:ext cx="1561170" cy="5684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1959" y="828913"/>
            <a:ext cx="7812881" cy="1188482"/>
          </a:xfrm>
          <a:prstGeom prst="rect">
            <a:avLst/>
          </a:prstGeom>
          <a:noFill/>
          <a:ln/>
        </p:spPr>
        <p:txBody>
          <a:bodyPr wrap="square" lIns="0" tIns="0" rIns="0" bIns="0" rtlCol="0" anchor="t"/>
          <a:lstStyle/>
          <a:p>
            <a:pPr marL="0" indent="0">
              <a:lnSpc>
                <a:spcPts val="4650"/>
              </a:lnSpc>
              <a:buNone/>
            </a:pPr>
            <a:r>
              <a:rPr lang="en-US" sz="3700" dirty="0">
                <a:solidFill>
                  <a:srgbClr val="F3F3F2"/>
                </a:solidFill>
                <a:latin typeface="IBM Plex Sans Medium" pitchFamily="34" charset="0"/>
                <a:ea typeface="IBM Plex Sans Medium" pitchFamily="34" charset="-122"/>
                <a:cs typeface="IBM Plex Sans Medium" pitchFamily="34" charset="-120"/>
              </a:rPr>
              <a:t>Methodology: Data Collection &amp; Preprocessing</a:t>
            </a:r>
            <a:endParaRPr lang="en-US" sz="3700" dirty="0"/>
          </a:p>
        </p:txBody>
      </p:sp>
      <p:sp>
        <p:nvSpPr>
          <p:cNvPr id="4" name="Text 1"/>
          <p:cNvSpPr/>
          <p:nvPr/>
        </p:nvSpPr>
        <p:spPr>
          <a:xfrm>
            <a:off x="6151959" y="2302550"/>
            <a:ext cx="7812881" cy="608409"/>
          </a:xfrm>
          <a:prstGeom prst="rect">
            <a:avLst/>
          </a:prstGeom>
          <a:noFill/>
          <a:ln/>
        </p:spPr>
        <p:txBody>
          <a:bodyPr wrap="square" lIns="0" tIns="0" rIns="0" bIns="0" rtlCol="0" anchor="t"/>
          <a:lstStyle/>
          <a:p>
            <a:pPr marL="0" indent="0">
              <a:lnSpc>
                <a:spcPts val="2350"/>
              </a:lnSpc>
              <a:buNone/>
            </a:pPr>
            <a:r>
              <a:rPr lang="en-US" sz="1450" dirty="0">
                <a:solidFill>
                  <a:srgbClr val="D4D4D1"/>
                </a:solidFill>
                <a:latin typeface="Roboto" pitchFamily="34" charset="0"/>
                <a:ea typeface="Roboto" pitchFamily="34" charset="-122"/>
                <a:cs typeface="Roboto" pitchFamily="34" charset="-120"/>
              </a:rPr>
              <a:t>Data will be collected through a student survey, including demographic information, academic factors, mental health outcomes, social and lifestyle factors, and personal factors.</a:t>
            </a:r>
            <a:endParaRPr lang="en-US" sz="1450" dirty="0"/>
          </a:p>
        </p:txBody>
      </p:sp>
      <p:sp>
        <p:nvSpPr>
          <p:cNvPr id="5" name="Shape 2"/>
          <p:cNvSpPr/>
          <p:nvPr/>
        </p:nvSpPr>
        <p:spPr>
          <a:xfrm>
            <a:off x="6425684" y="3124795"/>
            <a:ext cx="22860" cy="4275892"/>
          </a:xfrm>
          <a:prstGeom prst="roundRect">
            <a:avLst>
              <a:gd name="adj" fmla="val 124788"/>
            </a:avLst>
          </a:prstGeom>
          <a:solidFill>
            <a:srgbClr val="61646A"/>
          </a:solidFill>
          <a:ln/>
        </p:spPr>
        <p:txBody>
          <a:bodyPr/>
          <a:lstStyle/>
          <a:p>
            <a:endParaRPr lang="en-US"/>
          </a:p>
        </p:txBody>
      </p:sp>
      <p:sp>
        <p:nvSpPr>
          <p:cNvPr id="6" name="Shape 3"/>
          <p:cNvSpPr/>
          <p:nvPr/>
        </p:nvSpPr>
        <p:spPr>
          <a:xfrm>
            <a:off x="6628150" y="3541038"/>
            <a:ext cx="665559" cy="22860"/>
          </a:xfrm>
          <a:prstGeom prst="roundRect">
            <a:avLst>
              <a:gd name="adj" fmla="val 124788"/>
            </a:avLst>
          </a:prstGeom>
          <a:solidFill>
            <a:srgbClr val="61646A"/>
          </a:solidFill>
          <a:ln/>
        </p:spPr>
        <p:txBody>
          <a:bodyPr/>
          <a:lstStyle/>
          <a:p>
            <a:endParaRPr lang="en-US"/>
          </a:p>
        </p:txBody>
      </p:sp>
      <p:sp>
        <p:nvSpPr>
          <p:cNvPr id="7" name="Shape 4"/>
          <p:cNvSpPr/>
          <p:nvPr/>
        </p:nvSpPr>
        <p:spPr>
          <a:xfrm>
            <a:off x="6223218" y="3338632"/>
            <a:ext cx="427792" cy="427792"/>
          </a:xfrm>
          <a:prstGeom prst="roundRect">
            <a:avLst>
              <a:gd name="adj" fmla="val 6668"/>
            </a:avLst>
          </a:prstGeom>
          <a:solidFill>
            <a:srgbClr val="484B51"/>
          </a:solidFill>
          <a:ln/>
        </p:spPr>
        <p:txBody>
          <a:bodyPr/>
          <a:lstStyle/>
          <a:p>
            <a:endParaRPr lang="en-US"/>
          </a:p>
        </p:txBody>
      </p:sp>
      <p:sp>
        <p:nvSpPr>
          <p:cNvPr id="8" name="Text 5"/>
          <p:cNvSpPr/>
          <p:nvPr/>
        </p:nvSpPr>
        <p:spPr>
          <a:xfrm>
            <a:off x="6351449" y="3409831"/>
            <a:ext cx="171212" cy="285274"/>
          </a:xfrm>
          <a:prstGeom prst="rect">
            <a:avLst/>
          </a:prstGeom>
          <a:noFill/>
          <a:ln/>
        </p:spPr>
        <p:txBody>
          <a:bodyPr wrap="none" lIns="0" tIns="0" rIns="0" bIns="0" rtlCol="0" anchor="t"/>
          <a:lstStyle/>
          <a:p>
            <a:pPr marL="0" indent="0" algn="ctr">
              <a:lnSpc>
                <a:spcPts val="2200"/>
              </a:lnSpc>
              <a:buNone/>
            </a:pPr>
            <a:r>
              <a:rPr lang="en-US" sz="2200" dirty="0">
                <a:solidFill>
                  <a:srgbClr val="D4D4D1"/>
                </a:solidFill>
                <a:latin typeface="IBM Plex Sans Medium" pitchFamily="34" charset="0"/>
                <a:ea typeface="IBM Plex Sans Medium" pitchFamily="34" charset="-122"/>
                <a:cs typeface="IBM Plex Sans Medium" pitchFamily="34" charset="-120"/>
              </a:rPr>
              <a:t>1</a:t>
            </a:r>
            <a:endParaRPr lang="en-US" sz="2200" dirty="0"/>
          </a:p>
        </p:txBody>
      </p:sp>
      <p:sp>
        <p:nvSpPr>
          <p:cNvPr id="9" name="Text 6"/>
          <p:cNvSpPr/>
          <p:nvPr/>
        </p:nvSpPr>
        <p:spPr>
          <a:xfrm>
            <a:off x="7483078" y="3314938"/>
            <a:ext cx="2377202" cy="297180"/>
          </a:xfrm>
          <a:prstGeom prst="rect">
            <a:avLst/>
          </a:prstGeom>
          <a:noFill/>
          <a:ln/>
        </p:spPr>
        <p:txBody>
          <a:bodyPr wrap="none" lIns="0" tIns="0" rIns="0" bIns="0" rtlCol="0" anchor="t"/>
          <a:lstStyle/>
          <a:p>
            <a:pPr marL="0" indent="0" algn="l">
              <a:lnSpc>
                <a:spcPts val="2300"/>
              </a:lnSpc>
              <a:buNone/>
            </a:pPr>
            <a:r>
              <a:rPr lang="en-US" sz="1850" dirty="0">
                <a:solidFill>
                  <a:srgbClr val="D4D4D1"/>
                </a:solidFill>
                <a:latin typeface="IBM Plex Sans Medium" pitchFamily="34" charset="0"/>
                <a:ea typeface="IBM Plex Sans Medium" pitchFamily="34" charset="-122"/>
                <a:cs typeface="IBM Plex Sans Medium" pitchFamily="34" charset="-120"/>
              </a:rPr>
              <a:t>Data Collection</a:t>
            </a:r>
            <a:endParaRPr lang="en-US" sz="1850" dirty="0"/>
          </a:p>
        </p:txBody>
      </p:sp>
      <p:sp>
        <p:nvSpPr>
          <p:cNvPr id="10" name="Text 7"/>
          <p:cNvSpPr/>
          <p:nvPr/>
        </p:nvSpPr>
        <p:spPr>
          <a:xfrm>
            <a:off x="7483078" y="3726180"/>
            <a:ext cx="6481762" cy="608409"/>
          </a:xfrm>
          <a:prstGeom prst="rect">
            <a:avLst/>
          </a:prstGeom>
          <a:noFill/>
          <a:ln/>
        </p:spPr>
        <p:txBody>
          <a:bodyPr wrap="square" lIns="0" tIns="0" rIns="0" bIns="0" rtlCol="0" anchor="t"/>
          <a:lstStyle/>
          <a:p>
            <a:pPr marL="0" indent="0" algn="l">
              <a:lnSpc>
                <a:spcPts val="2350"/>
              </a:lnSpc>
              <a:buNone/>
            </a:pPr>
            <a:r>
              <a:rPr lang="en-US" sz="1450" dirty="0">
                <a:solidFill>
                  <a:srgbClr val="D4D4D1"/>
                </a:solidFill>
                <a:latin typeface="Roboto" pitchFamily="34" charset="0"/>
                <a:ea typeface="Roboto" pitchFamily="34" charset="-122"/>
                <a:cs typeface="Roboto" pitchFamily="34" charset="-120"/>
              </a:rPr>
              <a:t>Gather data through a comprehensive student survey covering various aspects of their lives.</a:t>
            </a:r>
            <a:endParaRPr lang="en-US" sz="1450" dirty="0"/>
          </a:p>
        </p:txBody>
      </p:sp>
      <p:sp>
        <p:nvSpPr>
          <p:cNvPr id="11" name="Shape 8"/>
          <p:cNvSpPr/>
          <p:nvPr/>
        </p:nvSpPr>
        <p:spPr>
          <a:xfrm>
            <a:off x="6628150" y="5131118"/>
            <a:ext cx="665559" cy="22860"/>
          </a:xfrm>
          <a:prstGeom prst="roundRect">
            <a:avLst>
              <a:gd name="adj" fmla="val 124788"/>
            </a:avLst>
          </a:prstGeom>
          <a:solidFill>
            <a:srgbClr val="61646A"/>
          </a:solidFill>
          <a:ln/>
        </p:spPr>
        <p:txBody>
          <a:bodyPr/>
          <a:lstStyle/>
          <a:p>
            <a:endParaRPr lang="en-US"/>
          </a:p>
        </p:txBody>
      </p:sp>
      <p:sp>
        <p:nvSpPr>
          <p:cNvPr id="12" name="Shape 9"/>
          <p:cNvSpPr/>
          <p:nvPr/>
        </p:nvSpPr>
        <p:spPr>
          <a:xfrm>
            <a:off x="6223218" y="4928711"/>
            <a:ext cx="427792" cy="427792"/>
          </a:xfrm>
          <a:prstGeom prst="roundRect">
            <a:avLst>
              <a:gd name="adj" fmla="val 6668"/>
            </a:avLst>
          </a:prstGeom>
          <a:solidFill>
            <a:srgbClr val="484B51"/>
          </a:solidFill>
          <a:ln/>
        </p:spPr>
        <p:txBody>
          <a:bodyPr/>
          <a:lstStyle/>
          <a:p>
            <a:endParaRPr lang="en-US"/>
          </a:p>
        </p:txBody>
      </p:sp>
      <p:sp>
        <p:nvSpPr>
          <p:cNvPr id="13" name="Text 10"/>
          <p:cNvSpPr/>
          <p:nvPr/>
        </p:nvSpPr>
        <p:spPr>
          <a:xfrm>
            <a:off x="6351449" y="4999911"/>
            <a:ext cx="171212" cy="285274"/>
          </a:xfrm>
          <a:prstGeom prst="rect">
            <a:avLst/>
          </a:prstGeom>
          <a:noFill/>
          <a:ln/>
        </p:spPr>
        <p:txBody>
          <a:bodyPr wrap="none" lIns="0" tIns="0" rIns="0" bIns="0" rtlCol="0" anchor="t"/>
          <a:lstStyle/>
          <a:p>
            <a:pPr marL="0" indent="0" algn="ctr">
              <a:lnSpc>
                <a:spcPts val="2200"/>
              </a:lnSpc>
              <a:buNone/>
            </a:pPr>
            <a:r>
              <a:rPr lang="en-US" sz="2200" dirty="0">
                <a:solidFill>
                  <a:srgbClr val="D4D4D1"/>
                </a:solidFill>
                <a:latin typeface="IBM Plex Sans Medium" pitchFamily="34" charset="0"/>
                <a:ea typeface="IBM Plex Sans Medium" pitchFamily="34" charset="-122"/>
                <a:cs typeface="IBM Plex Sans Medium" pitchFamily="34" charset="-120"/>
              </a:rPr>
              <a:t>2</a:t>
            </a:r>
            <a:endParaRPr lang="en-US" sz="2200" dirty="0"/>
          </a:p>
        </p:txBody>
      </p:sp>
      <p:sp>
        <p:nvSpPr>
          <p:cNvPr id="14" name="Text 11"/>
          <p:cNvSpPr/>
          <p:nvPr/>
        </p:nvSpPr>
        <p:spPr>
          <a:xfrm>
            <a:off x="7483078" y="4905018"/>
            <a:ext cx="2377202" cy="297180"/>
          </a:xfrm>
          <a:prstGeom prst="rect">
            <a:avLst/>
          </a:prstGeom>
          <a:noFill/>
          <a:ln/>
        </p:spPr>
        <p:txBody>
          <a:bodyPr wrap="none" lIns="0" tIns="0" rIns="0" bIns="0" rtlCol="0" anchor="t"/>
          <a:lstStyle/>
          <a:p>
            <a:pPr marL="0" indent="0" algn="l">
              <a:lnSpc>
                <a:spcPts val="2300"/>
              </a:lnSpc>
              <a:buNone/>
            </a:pPr>
            <a:r>
              <a:rPr lang="en-US" sz="1850" dirty="0">
                <a:solidFill>
                  <a:srgbClr val="D4D4D1"/>
                </a:solidFill>
                <a:latin typeface="IBM Plex Sans Medium" pitchFamily="34" charset="0"/>
                <a:ea typeface="IBM Plex Sans Medium" pitchFamily="34" charset="-122"/>
                <a:cs typeface="IBM Plex Sans Medium" pitchFamily="34" charset="-120"/>
              </a:rPr>
              <a:t>Data Cleaning</a:t>
            </a:r>
            <a:endParaRPr lang="en-US" sz="1850" dirty="0"/>
          </a:p>
        </p:txBody>
      </p:sp>
      <p:sp>
        <p:nvSpPr>
          <p:cNvPr id="15" name="Text 12"/>
          <p:cNvSpPr/>
          <p:nvPr/>
        </p:nvSpPr>
        <p:spPr>
          <a:xfrm>
            <a:off x="7483078" y="5316260"/>
            <a:ext cx="6481762" cy="304205"/>
          </a:xfrm>
          <a:prstGeom prst="rect">
            <a:avLst/>
          </a:prstGeom>
          <a:noFill/>
          <a:ln/>
        </p:spPr>
        <p:txBody>
          <a:bodyPr wrap="none" lIns="0" tIns="0" rIns="0" bIns="0" rtlCol="0" anchor="t"/>
          <a:lstStyle/>
          <a:p>
            <a:pPr marL="0" indent="0" algn="l">
              <a:lnSpc>
                <a:spcPts val="2350"/>
              </a:lnSpc>
              <a:buNone/>
            </a:pPr>
            <a:r>
              <a:rPr lang="en-US" sz="1450" dirty="0">
                <a:solidFill>
                  <a:srgbClr val="D4D4D1"/>
                </a:solidFill>
                <a:latin typeface="Roboto" pitchFamily="34" charset="0"/>
                <a:ea typeface="Roboto" pitchFamily="34" charset="-122"/>
                <a:cs typeface="Roboto" pitchFamily="34" charset="-120"/>
              </a:rPr>
              <a:t>Address missing data and ensure data consistency for accurate analysis.</a:t>
            </a:r>
            <a:endParaRPr lang="en-US" sz="1450" dirty="0"/>
          </a:p>
        </p:txBody>
      </p:sp>
      <p:sp>
        <p:nvSpPr>
          <p:cNvPr id="16" name="Shape 13"/>
          <p:cNvSpPr/>
          <p:nvPr/>
        </p:nvSpPr>
        <p:spPr>
          <a:xfrm>
            <a:off x="6628150" y="6416993"/>
            <a:ext cx="665559" cy="22860"/>
          </a:xfrm>
          <a:prstGeom prst="roundRect">
            <a:avLst>
              <a:gd name="adj" fmla="val 124788"/>
            </a:avLst>
          </a:prstGeom>
          <a:solidFill>
            <a:srgbClr val="61646A"/>
          </a:solidFill>
          <a:ln/>
        </p:spPr>
        <p:txBody>
          <a:bodyPr/>
          <a:lstStyle/>
          <a:p>
            <a:endParaRPr lang="en-US"/>
          </a:p>
        </p:txBody>
      </p:sp>
      <p:sp>
        <p:nvSpPr>
          <p:cNvPr id="17" name="Shape 14"/>
          <p:cNvSpPr/>
          <p:nvPr/>
        </p:nvSpPr>
        <p:spPr>
          <a:xfrm>
            <a:off x="6223218" y="6214586"/>
            <a:ext cx="427792" cy="427792"/>
          </a:xfrm>
          <a:prstGeom prst="roundRect">
            <a:avLst>
              <a:gd name="adj" fmla="val 6668"/>
            </a:avLst>
          </a:prstGeom>
          <a:solidFill>
            <a:srgbClr val="484B51"/>
          </a:solidFill>
          <a:ln/>
        </p:spPr>
        <p:txBody>
          <a:bodyPr/>
          <a:lstStyle/>
          <a:p>
            <a:endParaRPr lang="en-US"/>
          </a:p>
        </p:txBody>
      </p:sp>
      <p:sp>
        <p:nvSpPr>
          <p:cNvPr id="18" name="Text 15"/>
          <p:cNvSpPr/>
          <p:nvPr/>
        </p:nvSpPr>
        <p:spPr>
          <a:xfrm>
            <a:off x="6351449" y="6285786"/>
            <a:ext cx="171212" cy="285274"/>
          </a:xfrm>
          <a:prstGeom prst="rect">
            <a:avLst/>
          </a:prstGeom>
          <a:noFill/>
          <a:ln/>
        </p:spPr>
        <p:txBody>
          <a:bodyPr wrap="none" lIns="0" tIns="0" rIns="0" bIns="0" rtlCol="0" anchor="t"/>
          <a:lstStyle/>
          <a:p>
            <a:pPr marL="0" indent="0" algn="ctr">
              <a:lnSpc>
                <a:spcPts val="2200"/>
              </a:lnSpc>
              <a:buNone/>
            </a:pPr>
            <a:r>
              <a:rPr lang="en-US" sz="2200" dirty="0">
                <a:solidFill>
                  <a:srgbClr val="D4D4D1"/>
                </a:solidFill>
                <a:latin typeface="IBM Plex Sans Medium" pitchFamily="34" charset="0"/>
                <a:ea typeface="IBM Plex Sans Medium" pitchFamily="34" charset="-122"/>
                <a:cs typeface="IBM Plex Sans Medium" pitchFamily="34" charset="-120"/>
              </a:rPr>
              <a:t>3</a:t>
            </a:r>
            <a:endParaRPr lang="en-US" sz="2200" dirty="0"/>
          </a:p>
        </p:txBody>
      </p:sp>
      <p:sp>
        <p:nvSpPr>
          <p:cNvPr id="19" name="Text 16"/>
          <p:cNvSpPr/>
          <p:nvPr/>
        </p:nvSpPr>
        <p:spPr>
          <a:xfrm>
            <a:off x="7483078" y="6190893"/>
            <a:ext cx="2377202" cy="297180"/>
          </a:xfrm>
          <a:prstGeom prst="rect">
            <a:avLst/>
          </a:prstGeom>
          <a:noFill/>
          <a:ln/>
        </p:spPr>
        <p:txBody>
          <a:bodyPr wrap="none" lIns="0" tIns="0" rIns="0" bIns="0" rtlCol="0" anchor="t"/>
          <a:lstStyle/>
          <a:p>
            <a:pPr marL="0" indent="0" algn="l">
              <a:lnSpc>
                <a:spcPts val="2300"/>
              </a:lnSpc>
              <a:buNone/>
            </a:pPr>
            <a:r>
              <a:rPr lang="en-US" sz="1850" dirty="0">
                <a:solidFill>
                  <a:srgbClr val="D4D4D1"/>
                </a:solidFill>
                <a:latin typeface="IBM Plex Sans Medium" pitchFamily="34" charset="0"/>
                <a:ea typeface="IBM Plex Sans Medium" pitchFamily="34" charset="-122"/>
                <a:cs typeface="IBM Plex Sans Medium" pitchFamily="34" charset="-120"/>
              </a:rPr>
              <a:t>Data Transformation</a:t>
            </a:r>
            <a:endParaRPr lang="en-US" sz="1850" dirty="0"/>
          </a:p>
        </p:txBody>
      </p:sp>
      <p:sp>
        <p:nvSpPr>
          <p:cNvPr id="20" name="Text 17"/>
          <p:cNvSpPr/>
          <p:nvPr/>
        </p:nvSpPr>
        <p:spPr>
          <a:xfrm>
            <a:off x="7483078" y="6602135"/>
            <a:ext cx="6481762" cy="608409"/>
          </a:xfrm>
          <a:prstGeom prst="rect">
            <a:avLst/>
          </a:prstGeom>
          <a:noFill/>
          <a:ln/>
        </p:spPr>
        <p:txBody>
          <a:bodyPr wrap="square" lIns="0" tIns="0" rIns="0" bIns="0" rtlCol="0" anchor="t"/>
          <a:lstStyle/>
          <a:p>
            <a:pPr marL="0" indent="0" algn="l">
              <a:lnSpc>
                <a:spcPts val="2350"/>
              </a:lnSpc>
              <a:buNone/>
            </a:pPr>
            <a:r>
              <a:rPr lang="en-US" sz="1450" dirty="0">
                <a:solidFill>
                  <a:srgbClr val="D4D4D1"/>
                </a:solidFill>
                <a:latin typeface="Roboto" pitchFamily="34" charset="0"/>
                <a:ea typeface="Roboto" pitchFamily="34" charset="-122"/>
                <a:cs typeface="Roboto" pitchFamily="34" charset="-120"/>
              </a:rPr>
              <a:t>Convert categorical variables into numerical formats and create new features if needed.</a:t>
            </a:r>
            <a:endParaRPr lang="en-US" sz="1450" dirty="0"/>
          </a:p>
        </p:txBody>
      </p:sp>
      <p:pic>
        <p:nvPicPr>
          <p:cNvPr id="21" name="Picture 20" descr="A logo of a company">
            <a:extLst>
              <a:ext uri="{FF2B5EF4-FFF2-40B4-BE49-F238E27FC236}">
                <a16:creationId xmlns:a16="http://schemas.microsoft.com/office/drawing/2014/main" id="{0A3E267F-2103-9877-C7D8-B29CE0CAF72D}"/>
              </a:ext>
            </a:extLst>
          </p:cNvPr>
          <p:cNvPicPr>
            <a:picLocks noChangeAspect="1"/>
          </p:cNvPicPr>
          <p:nvPr/>
        </p:nvPicPr>
        <p:blipFill>
          <a:blip r:embed="rId4"/>
          <a:srcRect l="17562" t="22684" r="16261" b="28970"/>
          <a:stretch/>
        </p:blipFill>
        <p:spPr>
          <a:xfrm>
            <a:off x="12935415" y="7572393"/>
            <a:ext cx="1561170" cy="5684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2078" y="821650"/>
            <a:ext cx="7456051" cy="594360"/>
          </a:xfrm>
          <a:prstGeom prst="rect">
            <a:avLst/>
          </a:prstGeom>
          <a:noFill/>
          <a:ln/>
        </p:spPr>
        <p:txBody>
          <a:bodyPr wrap="none" lIns="0" tIns="0" rIns="0" bIns="0" rtlCol="0" anchor="t"/>
          <a:lstStyle/>
          <a:p>
            <a:pPr marL="0" indent="0">
              <a:lnSpc>
                <a:spcPts val="4650"/>
              </a:lnSpc>
              <a:buNone/>
            </a:pPr>
            <a:r>
              <a:rPr lang="en-US" sz="3700" dirty="0">
                <a:solidFill>
                  <a:srgbClr val="F3F3F2"/>
                </a:solidFill>
                <a:latin typeface="IBM Plex Sans Medium" pitchFamily="34" charset="0"/>
                <a:ea typeface="IBM Plex Sans Medium" pitchFamily="34" charset="-122"/>
                <a:cs typeface="IBM Plex Sans Medium" pitchFamily="34" charset="-120"/>
              </a:rPr>
              <a:t>Methodology: Analysis &amp; Modeling</a:t>
            </a:r>
            <a:endParaRPr lang="en-US" sz="3700" dirty="0"/>
          </a:p>
        </p:txBody>
      </p:sp>
      <p:sp>
        <p:nvSpPr>
          <p:cNvPr id="4" name="Text 1"/>
          <p:cNvSpPr/>
          <p:nvPr/>
        </p:nvSpPr>
        <p:spPr>
          <a:xfrm>
            <a:off x="6152078" y="1701284"/>
            <a:ext cx="7812643" cy="912614"/>
          </a:xfrm>
          <a:prstGeom prst="rect">
            <a:avLst/>
          </a:prstGeom>
          <a:noFill/>
          <a:ln/>
        </p:spPr>
        <p:txBody>
          <a:bodyPr wrap="square" lIns="0" tIns="0" rIns="0" bIns="0" rtlCol="0" anchor="t"/>
          <a:lstStyle/>
          <a:p>
            <a:pPr marL="0" indent="0">
              <a:lnSpc>
                <a:spcPts val="2350"/>
              </a:lnSpc>
              <a:buNone/>
            </a:pPr>
            <a:r>
              <a:rPr lang="en-US" sz="1450" dirty="0">
                <a:solidFill>
                  <a:srgbClr val="D4D4D1"/>
                </a:solidFill>
                <a:latin typeface="Roboto" pitchFamily="34" charset="0"/>
                <a:ea typeface="Roboto" pitchFamily="34" charset="-122"/>
                <a:cs typeface="Roboto" pitchFamily="34" charset="-120"/>
              </a:rPr>
              <a:t>We will conduct exploratory data analysis (EDA) to visualize relationships between variables. Statistical analysis will assess correlations and significant differences. Predictive modeling will estimate mental health risks.</a:t>
            </a:r>
            <a:endParaRPr lang="en-US" sz="1450" dirty="0"/>
          </a:p>
        </p:txBody>
      </p:sp>
      <p:sp>
        <p:nvSpPr>
          <p:cNvPr id="5" name="Shape 2"/>
          <p:cNvSpPr/>
          <p:nvPr/>
        </p:nvSpPr>
        <p:spPr>
          <a:xfrm>
            <a:off x="6425922" y="2827853"/>
            <a:ext cx="22860" cy="4580096"/>
          </a:xfrm>
          <a:prstGeom prst="roundRect">
            <a:avLst>
              <a:gd name="adj" fmla="val 124800"/>
            </a:avLst>
          </a:prstGeom>
          <a:solidFill>
            <a:srgbClr val="61646A"/>
          </a:solidFill>
          <a:ln/>
        </p:spPr>
        <p:txBody>
          <a:bodyPr/>
          <a:lstStyle/>
          <a:p>
            <a:endParaRPr lang="en-US"/>
          </a:p>
        </p:txBody>
      </p:sp>
      <p:sp>
        <p:nvSpPr>
          <p:cNvPr id="6" name="Shape 3"/>
          <p:cNvSpPr/>
          <p:nvPr/>
        </p:nvSpPr>
        <p:spPr>
          <a:xfrm>
            <a:off x="6628448" y="3244334"/>
            <a:ext cx="665678" cy="22860"/>
          </a:xfrm>
          <a:prstGeom prst="roundRect">
            <a:avLst>
              <a:gd name="adj" fmla="val 124800"/>
            </a:avLst>
          </a:prstGeom>
          <a:solidFill>
            <a:srgbClr val="61646A"/>
          </a:solidFill>
          <a:ln/>
        </p:spPr>
        <p:txBody>
          <a:bodyPr/>
          <a:lstStyle/>
          <a:p>
            <a:endParaRPr lang="en-US"/>
          </a:p>
        </p:txBody>
      </p:sp>
      <p:sp>
        <p:nvSpPr>
          <p:cNvPr id="7" name="Shape 4"/>
          <p:cNvSpPr/>
          <p:nvPr/>
        </p:nvSpPr>
        <p:spPr>
          <a:xfrm>
            <a:off x="6223397" y="3041809"/>
            <a:ext cx="427911" cy="427911"/>
          </a:xfrm>
          <a:prstGeom prst="roundRect">
            <a:avLst>
              <a:gd name="adj" fmla="val 6667"/>
            </a:avLst>
          </a:prstGeom>
          <a:solidFill>
            <a:srgbClr val="484B51"/>
          </a:solidFill>
          <a:ln/>
        </p:spPr>
        <p:txBody>
          <a:bodyPr/>
          <a:lstStyle/>
          <a:p>
            <a:endParaRPr lang="en-US"/>
          </a:p>
        </p:txBody>
      </p:sp>
      <p:sp>
        <p:nvSpPr>
          <p:cNvPr id="8" name="Text 5"/>
          <p:cNvSpPr/>
          <p:nvPr/>
        </p:nvSpPr>
        <p:spPr>
          <a:xfrm>
            <a:off x="6351746" y="3113127"/>
            <a:ext cx="171212" cy="285274"/>
          </a:xfrm>
          <a:prstGeom prst="rect">
            <a:avLst/>
          </a:prstGeom>
          <a:noFill/>
          <a:ln/>
        </p:spPr>
        <p:txBody>
          <a:bodyPr wrap="none" lIns="0" tIns="0" rIns="0" bIns="0" rtlCol="0" anchor="t"/>
          <a:lstStyle/>
          <a:p>
            <a:pPr marL="0" indent="0" algn="ctr">
              <a:lnSpc>
                <a:spcPts val="2200"/>
              </a:lnSpc>
              <a:buNone/>
            </a:pPr>
            <a:r>
              <a:rPr lang="en-US" sz="2200" dirty="0">
                <a:solidFill>
                  <a:srgbClr val="D4D4D1"/>
                </a:solidFill>
                <a:latin typeface="IBM Plex Sans Medium" pitchFamily="34" charset="0"/>
              </a:rPr>
              <a:t>4</a:t>
            </a:r>
            <a:endParaRPr lang="en-US" sz="2200" dirty="0"/>
          </a:p>
        </p:txBody>
      </p:sp>
      <p:sp>
        <p:nvSpPr>
          <p:cNvPr id="9" name="Text 6"/>
          <p:cNvSpPr/>
          <p:nvPr/>
        </p:nvSpPr>
        <p:spPr>
          <a:xfrm>
            <a:off x="7483316" y="3017996"/>
            <a:ext cx="2794754" cy="297180"/>
          </a:xfrm>
          <a:prstGeom prst="rect">
            <a:avLst/>
          </a:prstGeom>
          <a:noFill/>
          <a:ln/>
        </p:spPr>
        <p:txBody>
          <a:bodyPr wrap="none" lIns="0" tIns="0" rIns="0" bIns="0" rtlCol="0" anchor="t"/>
          <a:lstStyle/>
          <a:p>
            <a:pPr marL="0" indent="0" algn="l">
              <a:lnSpc>
                <a:spcPts val="2300"/>
              </a:lnSpc>
              <a:buNone/>
            </a:pPr>
            <a:r>
              <a:rPr lang="en-US" sz="1850" dirty="0">
                <a:solidFill>
                  <a:srgbClr val="D4D4D1"/>
                </a:solidFill>
                <a:latin typeface="IBM Plex Sans Medium" pitchFamily="34" charset="0"/>
                <a:ea typeface="IBM Plex Sans Medium" pitchFamily="34" charset="-122"/>
                <a:cs typeface="IBM Plex Sans Medium" pitchFamily="34" charset="-120"/>
              </a:rPr>
              <a:t>Exploratory Data Analysis</a:t>
            </a:r>
            <a:endParaRPr lang="en-US" sz="1850" dirty="0"/>
          </a:p>
        </p:txBody>
      </p:sp>
      <p:sp>
        <p:nvSpPr>
          <p:cNvPr id="10" name="Text 7"/>
          <p:cNvSpPr/>
          <p:nvPr/>
        </p:nvSpPr>
        <p:spPr>
          <a:xfrm>
            <a:off x="7483316" y="3429238"/>
            <a:ext cx="6481405" cy="608409"/>
          </a:xfrm>
          <a:prstGeom prst="rect">
            <a:avLst/>
          </a:prstGeom>
          <a:noFill/>
          <a:ln/>
        </p:spPr>
        <p:txBody>
          <a:bodyPr wrap="square" lIns="0" tIns="0" rIns="0" bIns="0" rtlCol="0" anchor="t"/>
          <a:lstStyle/>
          <a:p>
            <a:pPr marL="0" indent="0" algn="l">
              <a:lnSpc>
                <a:spcPts val="2350"/>
              </a:lnSpc>
              <a:buNone/>
            </a:pPr>
            <a:r>
              <a:rPr lang="en-US" sz="1450" dirty="0">
                <a:solidFill>
                  <a:srgbClr val="D4D4D1"/>
                </a:solidFill>
                <a:latin typeface="Roboto" pitchFamily="34" charset="0"/>
                <a:ea typeface="Roboto" pitchFamily="34" charset="-122"/>
                <a:cs typeface="Roboto" pitchFamily="34" charset="-120"/>
              </a:rPr>
              <a:t>Visualize data using graphs and charts to understand patterns and relationships.</a:t>
            </a:r>
            <a:endParaRPr lang="en-US" sz="1450" dirty="0"/>
          </a:p>
        </p:txBody>
      </p:sp>
      <p:sp>
        <p:nvSpPr>
          <p:cNvPr id="11" name="Shape 8"/>
          <p:cNvSpPr/>
          <p:nvPr/>
        </p:nvSpPr>
        <p:spPr>
          <a:xfrm>
            <a:off x="6628448" y="4834414"/>
            <a:ext cx="665678" cy="22860"/>
          </a:xfrm>
          <a:prstGeom prst="roundRect">
            <a:avLst>
              <a:gd name="adj" fmla="val 124800"/>
            </a:avLst>
          </a:prstGeom>
          <a:solidFill>
            <a:srgbClr val="61646A"/>
          </a:solidFill>
          <a:ln/>
        </p:spPr>
        <p:txBody>
          <a:bodyPr/>
          <a:lstStyle/>
          <a:p>
            <a:endParaRPr lang="en-US"/>
          </a:p>
        </p:txBody>
      </p:sp>
      <p:sp>
        <p:nvSpPr>
          <p:cNvPr id="12" name="Shape 9"/>
          <p:cNvSpPr/>
          <p:nvPr/>
        </p:nvSpPr>
        <p:spPr>
          <a:xfrm>
            <a:off x="6223397" y="4631888"/>
            <a:ext cx="427911" cy="427911"/>
          </a:xfrm>
          <a:prstGeom prst="roundRect">
            <a:avLst>
              <a:gd name="adj" fmla="val 6667"/>
            </a:avLst>
          </a:prstGeom>
          <a:solidFill>
            <a:srgbClr val="484B51"/>
          </a:solidFill>
          <a:ln/>
        </p:spPr>
        <p:txBody>
          <a:bodyPr/>
          <a:lstStyle/>
          <a:p>
            <a:endParaRPr lang="en-US"/>
          </a:p>
        </p:txBody>
      </p:sp>
      <p:sp>
        <p:nvSpPr>
          <p:cNvPr id="13" name="Text 10"/>
          <p:cNvSpPr/>
          <p:nvPr/>
        </p:nvSpPr>
        <p:spPr>
          <a:xfrm>
            <a:off x="6351746" y="4703207"/>
            <a:ext cx="171212" cy="285274"/>
          </a:xfrm>
          <a:prstGeom prst="rect">
            <a:avLst/>
          </a:prstGeom>
          <a:noFill/>
          <a:ln/>
        </p:spPr>
        <p:txBody>
          <a:bodyPr wrap="none" lIns="0" tIns="0" rIns="0" bIns="0" rtlCol="0" anchor="t"/>
          <a:lstStyle/>
          <a:p>
            <a:pPr marL="0" indent="0" algn="ctr">
              <a:lnSpc>
                <a:spcPts val="2200"/>
              </a:lnSpc>
              <a:buNone/>
            </a:pPr>
            <a:r>
              <a:rPr lang="en-US" sz="2200" dirty="0">
                <a:solidFill>
                  <a:srgbClr val="D4D4D1"/>
                </a:solidFill>
                <a:latin typeface="IBM Plex Sans Medium" pitchFamily="34" charset="0"/>
              </a:rPr>
              <a:t>5</a:t>
            </a:r>
            <a:endParaRPr lang="en-US" sz="2200" dirty="0"/>
          </a:p>
        </p:txBody>
      </p:sp>
      <p:sp>
        <p:nvSpPr>
          <p:cNvPr id="14" name="Text 11"/>
          <p:cNvSpPr/>
          <p:nvPr/>
        </p:nvSpPr>
        <p:spPr>
          <a:xfrm>
            <a:off x="7483316" y="4608076"/>
            <a:ext cx="2377321" cy="297180"/>
          </a:xfrm>
          <a:prstGeom prst="rect">
            <a:avLst/>
          </a:prstGeom>
          <a:noFill/>
          <a:ln/>
        </p:spPr>
        <p:txBody>
          <a:bodyPr wrap="none" lIns="0" tIns="0" rIns="0" bIns="0" rtlCol="0" anchor="t"/>
          <a:lstStyle/>
          <a:p>
            <a:pPr marL="0" indent="0" algn="l">
              <a:lnSpc>
                <a:spcPts val="2300"/>
              </a:lnSpc>
              <a:buNone/>
            </a:pPr>
            <a:r>
              <a:rPr lang="en-US" sz="1850" dirty="0">
                <a:solidFill>
                  <a:srgbClr val="D4D4D1"/>
                </a:solidFill>
                <a:latin typeface="IBM Plex Sans Medium" pitchFamily="34" charset="0"/>
                <a:ea typeface="IBM Plex Sans Medium" pitchFamily="34" charset="-122"/>
                <a:cs typeface="IBM Plex Sans Medium" pitchFamily="34" charset="-120"/>
              </a:rPr>
              <a:t>Statistical Analysis</a:t>
            </a:r>
            <a:endParaRPr lang="en-US" sz="1850" dirty="0"/>
          </a:p>
        </p:txBody>
      </p:sp>
      <p:sp>
        <p:nvSpPr>
          <p:cNvPr id="15" name="Text 12"/>
          <p:cNvSpPr/>
          <p:nvPr/>
        </p:nvSpPr>
        <p:spPr>
          <a:xfrm>
            <a:off x="7483316" y="5019318"/>
            <a:ext cx="6481405" cy="608409"/>
          </a:xfrm>
          <a:prstGeom prst="rect">
            <a:avLst/>
          </a:prstGeom>
          <a:noFill/>
          <a:ln/>
        </p:spPr>
        <p:txBody>
          <a:bodyPr wrap="square" lIns="0" tIns="0" rIns="0" bIns="0" rtlCol="0" anchor="t"/>
          <a:lstStyle/>
          <a:p>
            <a:pPr marL="0" indent="0" algn="l">
              <a:lnSpc>
                <a:spcPts val="2350"/>
              </a:lnSpc>
              <a:buNone/>
            </a:pPr>
            <a:r>
              <a:rPr lang="en-US" sz="1450" dirty="0">
                <a:solidFill>
                  <a:srgbClr val="D4D4D1"/>
                </a:solidFill>
                <a:latin typeface="Roboto" pitchFamily="34" charset="0"/>
                <a:ea typeface="Roboto" pitchFamily="34" charset="-122"/>
                <a:cs typeface="Roboto" pitchFamily="34" charset="-120"/>
              </a:rPr>
              <a:t>Perform correlation analysis and hypothesis testing to evaluate relationships and differences.</a:t>
            </a:r>
            <a:endParaRPr lang="en-US" sz="1450" dirty="0"/>
          </a:p>
        </p:txBody>
      </p:sp>
      <p:sp>
        <p:nvSpPr>
          <p:cNvPr id="16" name="Shape 13"/>
          <p:cNvSpPr/>
          <p:nvPr/>
        </p:nvSpPr>
        <p:spPr>
          <a:xfrm>
            <a:off x="6628448" y="6424493"/>
            <a:ext cx="665678" cy="22860"/>
          </a:xfrm>
          <a:prstGeom prst="roundRect">
            <a:avLst>
              <a:gd name="adj" fmla="val 124800"/>
            </a:avLst>
          </a:prstGeom>
          <a:solidFill>
            <a:srgbClr val="61646A"/>
          </a:solidFill>
          <a:ln/>
        </p:spPr>
        <p:txBody>
          <a:bodyPr/>
          <a:lstStyle/>
          <a:p>
            <a:endParaRPr lang="en-US"/>
          </a:p>
        </p:txBody>
      </p:sp>
      <p:sp>
        <p:nvSpPr>
          <p:cNvPr id="17" name="Shape 14"/>
          <p:cNvSpPr/>
          <p:nvPr/>
        </p:nvSpPr>
        <p:spPr>
          <a:xfrm>
            <a:off x="6223397" y="6221968"/>
            <a:ext cx="427911" cy="427911"/>
          </a:xfrm>
          <a:prstGeom prst="roundRect">
            <a:avLst>
              <a:gd name="adj" fmla="val 6667"/>
            </a:avLst>
          </a:prstGeom>
          <a:solidFill>
            <a:srgbClr val="484B51"/>
          </a:solidFill>
          <a:ln/>
        </p:spPr>
        <p:txBody>
          <a:bodyPr/>
          <a:lstStyle/>
          <a:p>
            <a:endParaRPr lang="en-US"/>
          </a:p>
        </p:txBody>
      </p:sp>
      <p:sp>
        <p:nvSpPr>
          <p:cNvPr id="18" name="Text 15"/>
          <p:cNvSpPr/>
          <p:nvPr/>
        </p:nvSpPr>
        <p:spPr>
          <a:xfrm>
            <a:off x="6351746" y="6293287"/>
            <a:ext cx="171212" cy="285274"/>
          </a:xfrm>
          <a:prstGeom prst="rect">
            <a:avLst/>
          </a:prstGeom>
          <a:noFill/>
          <a:ln/>
        </p:spPr>
        <p:txBody>
          <a:bodyPr wrap="none" lIns="0" tIns="0" rIns="0" bIns="0" rtlCol="0" anchor="t"/>
          <a:lstStyle/>
          <a:p>
            <a:pPr marL="0" indent="0" algn="ctr">
              <a:lnSpc>
                <a:spcPts val="2200"/>
              </a:lnSpc>
              <a:buNone/>
            </a:pPr>
            <a:r>
              <a:rPr lang="en-US" sz="2200" dirty="0">
                <a:solidFill>
                  <a:srgbClr val="D4D4D1"/>
                </a:solidFill>
                <a:latin typeface="IBM Plex Sans Medium" pitchFamily="34" charset="0"/>
              </a:rPr>
              <a:t>6</a:t>
            </a:r>
            <a:endParaRPr lang="en-US" sz="2200" dirty="0"/>
          </a:p>
        </p:txBody>
      </p:sp>
      <p:sp>
        <p:nvSpPr>
          <p:cNvPr id="19" name="Text 16"/>
          <p:cNvSpPr/>
          <p:nvPr/>
        </p:nvSpPr>
        <p:spPr>
          <a:xfrm>
            <a:off x="7483316" y="6198156"/>
            <a:ext cx="2377321" cy="297180"/>
          </a:xfrm>
          <a:prstGeom prst="rect">
            <a:avLst/>
          </a:prstGeom>
          <a:noFill/>
          <a:ln/>
        </p:spPr>
        <p:txBody>
          <a:bodyPr wrap="none" lIns="0" tIns="0" rIns="0" bIns="0" rtlCol="0" anchor="t"/>
          <a:lstStyle/>
          <a:p>
            <a:pPr marL="0" indent="0" algn="l">
              <a:lnSpc>
                <a:spcPts val="2300"/>
              </a:lnSpc>
              <a:buNone/>
            </a:pPr>
            <a:r>
              <a:rPr lang="en-US" sz="1850" dirty="0">
                <a:solidFill>
                  <a:srgbClr val="D4D4D1"/>
                </a:solidFill>
                <a:latin typeface="IBM Plex Sans Medium" pitchFamily="34" charset="0"/>
                <a:ea typeface="IBM Plex Sans Medium" pitchFamily="34" charset="-122"/>
                <a:cs typeface="IBM Plex Sans Medium" pitchFamily="34" charset="-120"/>
              </a:rPr>
              <a:t>Predictive Modeling</a:t>
            </a:r>
            <a:endParaRPr lang="en-US" sz="1850" dirty="0"/>
          </a:p>
        </p:txBody>
      </p:sp>
      <p:sp>
        <p:nvSpPr>
          <p:cNvPr id="20" name="Text 17"/>
          <p:cNvSpPr/>
          <p:nvPr/>
        </p:nvSpPr>
        <p:spPr>
          <a:xfrm>
            <a:off x="7483316" y="6609398"/>
            <a:ext cx="6481405" cy="608409"/>
          </a:xfrm>
          <a:prstGeom prst="rect">
            <a:avLst/>
          </a:prstGeom>
          <a:noFill/>
          <a:ln/>
        </p:spPr>
        <p:txBody>
          <a:bodyPr wrap="square" lIns="0" tIns="0" rIns="0" bIns="0" rtlCol="0" anchor="t"/>
          <a:lstStyle/>
          <a:p>
            <a:pPr marL="0" indent="0" algn="l">
              <a:lnSpc>
                <a:spcPts val="2350"/>
              </a:lnSpc>
              <a:buNone/>
            </a:pPr>
            <a:r>
              <a:rPr lang="en-US" sz="1450" dirty="0">
                <a:solidFill>
                  <a:srgbClr val="D4D4D1"/>
                </a:solidFill>
                <a:latin typeface="Roboto" pitchFamily="34" charset="0"/>
                <a:ea typeface="Roboto" pitchFamily="34" charset="-122"/>
                <a:cs typeface="Roboto" pitchFamily="34" charset="-120"/>
              </a:rPr>
              <a:t>Build and evaluate a model to predict mental health risks based on identified factors.</a:t>
            </a:r>
            <a:endParaRPr lang="en-US" sz="1450" dirty="0"/>
          </a:p>
        </p:txBody>
      </p:sp>
      <p:pic>
        <p:nvPicPr>
          <p:cNvPr id="21" name="Picture 20" descr="A logo of a company">
            <a:extLst>
              <a:ext uri="{FF2B5EF4-FFF2-40B4-BE49-F238E27FC236}">
                <a16:creationId xmlns:a16="http://schemas.microsoft.com/office/drawing/2014/main" id="{DCD3E881-5F9F-824C-FFA3-61B556D7E188}"/>
              </a:ext>
            </a:extLst>
          </p:cNvPr>
          <p:cNvPicPr>
            <a:picLocks noChangeAspect="1"/>
          </p:cNvPicPr>
          <p:nvPr/>
        </p:nvPicPr>
        <p:blipFill>
          <a:blip r:embed="rId4"/>
          <a:srcRect l="17562" t="22684" r="16261" b="28970"/>
          <a:stretch/>
        </p:blipFill>
        <p:spPr>
          <a:xfrm>
            <a:off x="12935415" y="7572393"/>
            <a:ext cx="1561170" cy="5684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1083945"/>
            <a:ext cx="12692896" cy="1452086"/>
          </a:xfrm>
          <a:prstGeom prst="rect">
            <a:avLst/>
          </a:prstGeom>
          <a:noFill/>
          <a:ln/>
        </p:spPr>
        <p:txBody>
          <a:bodyPr wrap="square" lIns="0" tIns="0" rIns="0" bIns="0" rtlCol="0" anchor="t"/>
          <a:lstStyle/>
          <a:p>
            <a:pPr marL="0" indent="0">
              <a:lnSpc>
                <a:spcPts val="5700"/>
              </a:lnSpc>
              <a:buNone/>
            </a:pPr>
            <a:r>
              <a:rPr lang="en-US" sz="4550" dirty="0">
                <a:solidFill>
                  <a:srgbClr val="FFFFFF"/>
                </a:solidFill>
                <a:latin typeface="Nunito Semi Bold" pitchFamily="34" charset="0"/>
                <a:ea typeface="Nunito Semi Bold" pitchFamily="34" charset="-122"/>
                <a:cs typeface="Nunito Semi Bold" pitchFamily="34" charset="-120"/>
              </a:rPr>
              <a:t>Target Audience: Reaching Stakeholders Invested in Student Well-being</a:t>
            </a:r>
            <a:endParaRPr lang="en-US" sz="4550" dirty="0"/>
          </a:p>
        </p:txBody>
      </p:sp>
      <p:sp>
        <p:nvSpPr>
          <p:cNvPr id="3" name="Text 1"/>
          <p:cNvSpPr/>
          <p:nvPr/>
        </p:nvSpPr>
        <p:spPr>
          <a:xfrm>
            <a:off x="968693" y="3153132"/>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Nunito Semi Bold" pitchFamily="34" charset="0"/>
                <a:ea typeface="Nunito Semi Bold" pitchFamily="34" charset="-122"/>
                <a:cs typeface="Nunito Semi Bold" pitchFamily="34" charset="-120"/>
              </a:rPr>
              <a:t>University Personnel</a:t>
            </a:r>
            <a:endParaRPr lang="en-US" sz="2250" dirty="0"/>
          </a:p>
        </p:txBody>
      </p:sp>
      <p:sp>
        <p:nvSpPr>
          <p:cNvPr id="4" name="Text 2"/>
          <p:cNvSpPr/>
          <p:nvPr/>
        </p:nvSpPr>
        <p:spPr>
          <a:xfrm>
            <a:off x="968693" y="3763089"/>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FFFFFF"/>
                </a:solidFill>
                <a:latin typeface="PT Sans" pitchFamily="34" charset="0"/>
                <a:ea typeface="PT Sans" pitchFamily="34" charset="-122"/>
                <a:cs typeface="PT Sans" pitchFamily="34" charset="-120"/>
              </a:rPr>
              <a:t>Administrators and mental health counselors can utilize the findings to understand key factors affecting students and design targeted support programs.</a:t>
            </a:r>
            <a:endParaRPr lang="en-US" sz="1900" dirty="0"/>
          </a:p>
        </p:txBody>
      </p:sp>
      <p:sp>
        <p:nvSpPr>
          <p:cNvPr id="5" name="Text 3"/>
          <p:cNvSpPr/>
          <p:nvPr/>
        </p:nvSpPr>
        <p:spPr>
          <a:xfrm>
            <a:off x="5407462" y="3153132"/>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Nunito Semi Bold" pitchFamily="34" charset="0"/>
                <a:ea typeface="Nunito Semi Bold" pitchFamily="34" charset="-122"/>
                <a:cs typeface="Nunito Semi Bold" pitchFamily="34" charset="-120"/>
              </a:rPr>
              <a:t>Academic Community</a:t>
            </a:r>
            <a:endParaRPr lang="en-US" sz="2250" dirty="0"/>
          </a:p>
        </p:txBody>
      </p:sp>
      <p:sp>
        <p:nvSpPr>
          <p:cNvPr id="6" name="Text 4"/>
          <p:cNvSpPr/>
          <p:nvPr/>
        </p:nvSpPr>
        <p:spPr>
          <a:xfrm>
            <a:off x="5407462" y="3763089"/>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FFFFFF"/>
                </a:solidFill>
                <a:latin typeface="PT Sans" pitchFamily="34" charset="0"/>
                <a:ea typeface="PT Sans" pitchFamily="34" charset="-122"/>
                <a:cs typeface="PT Sans" pitchFamily="34" charset="-120"/>
              </a:rPr>
              <a:t>Researchers and educators can incorporate the insights into academic discussions on the role of academic pressure and social factors in mental health outcomes.</a:t>
            </a:r>
            <a:endParaRPr lang="en-US" sz="1900" dirty="0"/>
          </a:p>
        </p:txBody>
      </p:sp>
      <p:sp>
        <p:nvSpPr>
          <p:cNvPr id="7" name="Text 5"/>
          <p:cNvSpPr/>
          <p:nvPr/>
        </p:nvSpPr>
        <p:spPr>
          <a:xfrm>
            <a:off x="9846231" y="3153132"/>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Nunito Semi Bold" pitchFamily="34" charset="0"/>
                <a:ea typeface="Nunito Semi Bold" pitchFamily="34" charset="-122"/>
                <a:cs typeface="Nunito Semi Bold" pitchFamily="34" charset="-120"/>
              </a:rPr>
              <a:t>Students and Beyond</a:t>
            </a:r>
            <a:endParaRPr lang="en-US" sz="2250" dirty="0"/>
          </a:p>
        </p:txBody>
      </p:sp>
      <p:sp>
        <p:nvSpPr>
          <p:cNvPr id="8" name="Text 6"/>
          <p:cNvSpPr/>
          <p:nvPr/>
        </p:nvSpPr>
        <p:spPr>
          <a:xfrm>
            <a:off x="9846231" y="3763089"/>
            <a:ext cx="3828931" cy="3160395"/>
          </a:xfrm>
          <a:prstGeom prst="rect">
            <a:avLst/>
          </a:prstGeom>
          <a:noFill/>
          <a:ln/>
        </p:spPr>
        <p:txBody>
          <a:bodyPr wrap="square" lIns="0" tIns="0" rIns="0" bIns="0" rtlCol="0" anchor="t"/>
          <a:lstStyle/>
          <a:p>
            <a:pPr marL="0" indent="0">
              <a:lnSpc>
                <a:spcPts val="3100"/>
              </a:lnSpc>
              <a:buNone/>
            </a:pPr>
            <a:r>
              <a:rPr lang="en-US" sz="1900" dirty="0">
                <a:solidFill>
                  <a:srgbClr val="FFFFFF"/>
                </a:solidFill>
                <a:latin typeface="PT Sans" pitchFamily="34" charset="0"/>
                <a:ea typeface="PT Sans" pitchFamily="34" charset="-122"/>
                <a:cs typeface="PT Sans" pitchFamily="34" charset="-120"/>
              </a:rPr>
              <a:t>Students can gain awareness of mental health challenges and learn practical strategies for managing stress. Policymakers and advocacy organizations can use the findings to advocate for policies promoting mental well-being in educational institutions.</a:t>
            </a:r>
            <a:endParaRPr lang="en-US" sz="1900" dirty="0"/>
          </a:p>
        </p:txBody>
      </p:sp>
      <p:pic>
        <p:nvPicPr>
          <p:cNvPr id="9" name="Picture 8" descr="A logo of a company">
            <a:extLst>
              <a:ext uri="{FF2B5EF4-FFF2-40B4-BE49-F238E27FC236}">
                <a16:creationId xmlns:a16="http://schemas.microsoft.com/office/drawing/2014/main" id="{70E78388-42FA-3006-38B9-4DD2CD064AFD}"/>
              </a:ext>
            </a:extLst>
          </p:cNvPr>
          <p:cNvPicPr>
            <a:picLocks noChangeAspect="1"/>
          </p:cNvPicPr>
          <p:nvPr/>
        </p:nvPicPr>
        <p:blipFill>
          <a:blip r:embed="rId3"/>
          <a:srcRect l="17562" t="22684" r="16261" b="28970"/>
          <a:stretch/>
        </p:blipFill>
        <p:spPr>
          <a:xfrm>
            <a:off x="12935415" y="7572393"/>
            <a:ext cx="1561170" cy="5684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3394" y="723305"/>
            <a:ext cx="7710011" cy="1807726"/>
          </a:xfrm>
          <a:prstGeom prst="rect">
            <a:avLst/>
          </a:prstGeom>
          <a:noFill/>
          <a:ln/>
        </p:spPr>
        <p:txBody>
          <a:bodyPr wrap="square" lIns="0" tIns="0" rIns="0" bIns="0" rtlCol="0" anchor="t"/>
          <a:lstStyle/>
          <a:p>
            <a:pPr marL="0" indent="0">
              <a:lnSpc>
                <a:spcPts val="4700"/>
              </a:lnSpc>
              <a:buNone/>
            </a:pPr>
            <a:r>
              <a:rPr lang="en-US" sz="3750" dirty="0">
                <a:solidFill>
                  <a:srgbClr val="FFFFFF"/>
                </a:solidFill>
                <a:latin typeface="Nunito Semi Bold" pitchFamily="34" charset="0"/>
                <a:ea typeface="Nunito Semi Bold" pitchFamily="34" charset="-122"/>
                <a:cs typeface="Nunito Semi Bold" pitchFamily="34" charset="-120"/>
              </a:rPr>
              <a:t>Impact and Benefits to Society: Fostering a Healthier Academic Environment</a:t>
            </a:r>
            <a:endParaRPr lang="en-US" sz="3750" dirty="0"/>
          </a:p>
        </p:txBody>
      </p:sp>
      <p:sp>
        <p:nvSpPr>
          <p:cNvPr id="4" name="Shape 1"/>
          <p:cNvSpPr/>
          <p:nvPr/>
        </p:nvSpPr>
        <p:spPr>
          <a:xfrm>
            <a:off x="6203394" y="3068717"/>
            <a:ext cx="460891" cy="460891"/>
          </a:xfrm>
          <a:prstGeom prst="roundRect">
            <a:avLst>
              <a:gd name="adj" fmla="val 66682"/>
            </a:avLst>
          </a:prstGeom>
          <a:solidFill>
            <a:srgbClr val="00002E"/>
          </a:solidFill>
          <a:ln w="22860">
            <a:solidFill>
              <a:srgbClr val="F2B42D"/>
            </a:solidFill>
            <a:prstDash val="solid"/>
          </a:ln>
        </p:spPr>
        <p:txBody>
          <a:bodyPr/>
          <a:lstStyle/>
          <a:p>
            <a:endParaRPr lang="en-US"/>
          </a:p>
        </p:txBody>
      </p:sp>
      <p:sp>
        <p:nvSpPr>
          <p:cNvPr id="5" name="Text 2"/>
          <p:cNvSpPr/>
          <p:nvPr/>
        </p:nvSpPr>
        <p:spPr>
          <a:xfrm>
            <a:off x="6347103" y="3154561"/>
            <a:ext cx="173474" cy="289203"/>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1</a:t>
            </a:r>
            <a:endParaRPr lang="en-US" sz="2250" dirty="0"/>
          </a:p>
        </p:txBody>
      </p:sp>
      <p:sp>
        <p:nvSpPr>
          <p:cNvPr id="6" name="Text 3"/>
          <p:cNvSpPr/>
          <p:nvPr/>
        </p:nvSpPr>
        <p:spPr>
          <a:xfrm>
            <a:off x="6869073" y="3068717"/>
            <a:ext cx="3298150" cy="301347"/>
          </a:xfrm>
          <a:prstGeom prst="rect">
            <a:avLst/>
          </a:prstGeom>
          <a:noFill/>
          <a:ln/>
        </p:spPr>
        <p:txBody>
          <a:bodyPr wrap="none" lIns="0" tIns="0" rIns="0" bIns="0" rtlCol="0" anchor="t"/>
          <a:lstStyle/>
          <a:p>
            <a:pPr marL="0" indent="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Improved Student Well-Being</a:t>
            </a:r>
            <a:endParaRPr lang="en-US" sz="1850" dirty="0"/>
          </a:p>
        </p:txBody>
      </p:sp>
      <p:sp>
        <p:nvSpPr>
          <p:cNvPr id="7" name="Text 4"/>
          <p:cNvSpPr/>
          <p:nvPr/>
        </p:nvSpPr>
        <p:spPr>
          <a:xfrm>
            <a:off x="6869073" y="3492937"/>
            <a:ext cx="7044333" cy="655558"/>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PT Sans" pitchFamily="34" charset="0"/>
                <a:ea typeface="PT Sans" pitchFamily="34" charset="-122"/>
                <a:cs typeface="PT Sans" pitchFamily="34" charset="-120"/>
              </a:rPr>
              <a:t>Reduce the incidence of depression, anxiety, and isolation among students, leading to a healthier academic environment.</a:t>
            </a:r>
            <a:endParaRPr lang="en-US" sz="1600" dirty="0"/>
          </a:p>
        </p:txBody>
      </p:sp>
      <p:sp>
        <p:nvSpPr>
          <p:cNvPr id="8" name="Shape 5"/>
          <p:cNvSpPr/>
          <p:nvPr/>
        </p:nvSpPr>
        <p:spPr>
          <a:xfrm>
            <a:off x="6203394" y="4583668"/>
            <a:ext cx="460891" cy="460891"/>
          </a:xfrm>
          <a:prstGeom prst="roundRect">
            <a:avLst>
              <a:gd name="adj" fmla="val 66682"/>
            </a:avLst>
          </a:prstGeom>
          <a:solidFill>
            <a:srgbClr val="00002E"/>
          </a:solidFill>
          <a:ln w="22860">
            <a:solidFill>
              <a:srgbClr val="D7425E"/>
            </a:solidFill>
            <a:prstDash val="solid"/>
          </a:ln>
        </p:spPr>
        <p:txBody>
          <a:bodyPr/>
          <a:lstStyle/>
          <a:p>
            <a:endParaRPr lang="en-US"/>
          </a:p>
        </p:txBody>
      </p:sp>
      <p:sp>
        <p:nvSpPr>
          <p:cNvPr id="9" name="Text 6"/>
          <p:cNvSpPr/>
          <p:nvPr/>
        </p:nvSpPr>
        <p:spPr>
          <a:xfrm>
            <a:off x="6347103" y="4669512"/>
            <a:ext cx="173474" cy="289203"/>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2</a:t>
            </a:r>
            <a:endParaRPr lang="en-US" sz="2250" dirty="0"/>
          </a:p>
        </p:txBody>
      </p:sp>
      <p:sp>
        <p:nvSpPr>
          <p:cNvPr id="10" name="Text 7"/>
          <p:cNvSpPr/>
          <p:nvPr/>
        </p:nvSpPr>
        <p:spPr>
          <a:xfrm>
            <a:off x="6869073" y="4583668"/>
            <a:ext cx="3252549" cy="301347"/>
          </a:xfrm>
          <a:prstGeom prst="rect">
            <a:avLst/>
          </a:prstGeom>
          <a:noFill/>
          <a:ln/>
        </p:spPr>
        <p:txBody>
          <a:bodyPr wrap="none" lIns="0" tIns="0" rIns="0" bIns="0" rtlCol="0" anchor="t"/>
          <a:lstStyle/>
          <a:p>
            <a:pPr marL="0" indent="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Data-Driven Policy Formation</a:t>
            </a:r>
            <a:endParaRPr lang="en-US" sz="1850" dirty="0"/>
          </a:p>
        </p:txBody>
      </p:sp>
      <p:sp>
        <p:nvSpPr>
          <p:cNvPr id="11" name="Text 8"/>
          <p:cNvSpPr/>
          <p:nvPr/>
        </p:nvSpPr>
        <p:spPr>
          <a:xfrm>
            <a:off x="6869073" y="5007888"/>
            <a:ext cx="7044333" cy="983337"/>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PT Sans" pitchFamily="34" charset="0"/>
                <a:ea typeface="PT Sans" pitchFamily="34" charset="-122"/>
                <a:cs typeface="PT Sans" pitchFamily="34" charset="-120"/>
              </a:rPr>
              <a:t>Provide universities and policymakers with data-driven insights to create evidence-based policies that address mental health challenges specific to students' academic and social environments.</a:t>
            </a:r>
            <a:endParaRPr lang="en-US" sz="1600" dirty="0"/>
          </a:p>
        </p:txBody>
      </p:sp>
      <p:sp>
        <p:nvSpPr>
          <p:cNvPr id="12" name="Shape 9"/>
          <p:cNvSpPr/>
          <p:nvPr/>
        </p:nvSpPr>
        <p:spPr>
          <a:xfrm>
            <a:off x="6203394" y="6426398"/>
            <a:ext cx="460891" cy="460891"/>
          </a:xfrm>
          <a:prstGeom prst="roundRect">
            <a:avLst>
              <a:gd name="adj" fmla="val 66682"/>
            </a:avLst>
          </a:prstGeom>
          <a:solidFill>
            <a:srgbClr val="00002E"/>
          </a:solidFill>
          <a:ln w="22860">
            <a:solidFill>
              <a:srgbClr val="DD785E"/>
            </a:solidFill>
            <a:prstDash val="solid"/>
          </a:ln>
        </p:spPr>
        <p:txBody>
          <a:bodyPr/>
          <a:lstStyle/>
          <a:p>
            <a:endParaRPr lang="en-US"/>
          </a:p>
        </p:txBody>
      </p:sp>
      <p:sp>
        <p:nvSpPr>
          <p:cNvPr id="13" name="Text 10"/>
          <p:cNvSpPr/>
          <p:nvPr/>
        </p:nvSpPr>
        <p:spPr>
          <a:xfrm>
            <a:off x="6347103" y="6512243"/>
            <a:ext cx="173474" cy="289203"/>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3</a:t>
            </a:r>
            <a:endParaRPr lang="en-US" sz="2250" dirty="0"/>
          </a:p>
        </p:txBody>
      </p:sp>
      <p:sp>
        <p:nvSpPr>
          <p:cNvPr id="14" name="Text 11"/>
          <p:cNvSpPr/>
          <p:nvPr/>
        </p:nvSpPr>
        <p:spPr>
          <a:xfrm>
            <a:off x="6869073" y="6426398"/>
            <a:ext cx="2410420" cy="301347"/>
          </a:xfrm>
          <a:prstGeom prst="rect">
            <a:avLst/>
          </a:prstGeom>
          <a:noFill/>
          <a:ln/>
        </p:spPr>
        <p:txBody>
          <a:bodyPr wrap="none" lIns="0" tIns="0" rIns="0" bIns="0" rtlCol="0" anchor="t"/>
          <a:lstStyle/>
          <a:p>
            <a:pPr marL="0" indent="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Increased Awareness</a:t>
            </a:r>
            <a:endParaRPr lang="en-US" sz="1850" dirty="0"/>
          </a:p>
        </p:txBody>
      </p:sp>
      <p:sp>
        <p:nvSpPr>
          <p:cNvPr id="15" name="Text 12"/>
          <p:cNvSpPr/>
          <p:nvPr/>
        </p:nvSpPr>
        <p:spPr>
          <a:xfrm>
            <a:off x="6869073" y="6850618"/>
            <a:ext cx="7044333" cy="655558"/>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PT Sans" pitchFamily="34" charset="0"/>
                <a:ea typeface="PT Sans" pitchFamily="34" charset="-122"/>
                <a:cs typeface="PT Sans" pitchFamily="34" charset="-120"/>
              </a:rPr>
              <a:t>Raise awareness among students, educators, and administrators about the importance of addressing mental health proactively, rather than reactively.</a:t>
            </a:r>
            <a:endParaRPr lang="en-US" sz="1600" dirty="0"/>
          </a:p>
        </p:txBody>
      </p:sp>
      <p:pic>
        <p:nvPicPr>
          <p:cNvPr id="16" name="Picture 15" descr="A logo of a company">
            <a:extLst>
              <a:ext uri="{FF2B5EF4-FFF2-40B4-BE49-F238E27FC236}">
                <a16:creationId xmlns:a16="http://schemas.microsoft.com/office/drawing/2014/main" id="{F3EA96CE-2B1E-A912-1C58-92C527B5D1FF}"/>
              </a:ext>
            </a:extLst>
          </p:cNvPr>
          <p:cNvPicPr>
            <a:picLocks noChangeAspect="1"/>
          </p:cNvPicPr>
          <p:nvPr/>
        </p:nvPicPr>
        <p:blipFill>
          <a:blip r:embed="rId4"/>
          <a:srcRect l="17562" t="22684" r="16261" b="28970"/>
          <a:stretch/>
        </p:blipFill>
        <p:spPr>
          <a:xfrm>
            <a:off x="12935415" y="7572393"/>
            <a:ext cx="1561170" cy="5684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7193"/>
          </a:xfrm>
          <a:prstGeom prst="rect">
            <a:avLst/>
          </a:prstGeom>
        </p:spPr>
      </p:pic>
      <p:sp>
        <p:nvSpPr>
          <p:cNvPr id="3" name="Text 0"/>
          <p:cNvSpPr/>
          <p:nvPr/>
        </p:nvSpPr>
        <p:spPr>
          <a:xfrm>
            <a:off x="968693" y="2814757"/>
            <a:ext cx="12692896" cy="1085850"/>
          </a:xfrm>
          <a:prstGeom prst="rect">
            <a:avLst/>
          </a:prstGeom>
          <a:noFill/>
          <a:ln/>
        </p:spPr>
        <p:txBody>
          <a:bodyPr wrap="square" lIns="0" tIns="0" rIns="0" bIns="0" rtlCol="0" anchor="t"/>
          <a:lstStyle/>
          <a:p>
            <a:pPr marL="0" indent="0">
              <a:lnSpc>
                <a:spcPts val="4250"/>
              </a:lnSpc>
              <a:buNone/>
            </a:pPr>
            <a:r>
              <a:rPr lang="en-US" sz="3400" dirty="0">
                <a:solidFill>
                  <a:srgbClr val="FFFFFF"/>
                </a:solidFill>
                <a:latin typeface="Nunito Semi Bold" pitchFamily="34" charset="0"/>
                <a:ea typeface="Nunito Semi Bold" pitchFamily="34" charset="-122"/>
                <a:cs typeface="Nunito Semi Bold" pitchFamily="34" charset="-120"/>
              </a:rPr>
              <a:t>Expected Outcomes: Tangible Results for a More Supportive Campus</a:t>
            </a:r>
            <a:endParaRPr lang="en-US" sz="3400" dirty="0"/>
          </a:p>
        </p:txBody>
      </p:sp>
      <p:sp>
        <p:nvSpPr>
          <p:cNvPr id="4" name="Shape 1"/>
          <p:cNvSpPr/>
          <p:nvPr/>
        </p:nvSpPr>
        <p:spPr>
          <a:xfrm>
            <a:off x="968693" y="4177427"/>
            <a:ext cx="6254234" cy="1682829"/>
          </a:xfrm>
          <a:prstGeom prst="roundRect">
            <a:avLst>
              <a:gd name="adj" fmla="val 16452"/>
            </a:avLst>
          </a:prstGeom>
          <a:solidFill>
            <a:srgbClr val="00002E"/>
          </a:solidFill>
          <a:ln w="22860">
            <a:solidFill>
              <a:srgbClr val="F2B42D"/>
            </a:solidFill>
            <a:prstDash val="solid"/>
          </a:ln>
        </p:spPr>
        <p:txBody>
          <a:bodyPr/>
          <a:lstStyle/>
          <a:p>
            <a:endParaRPr lang="en-US"/>
          </a:p>
        </p:txBody>
      </p:sp>
      <p:sp>
        <p:nvSpPr>
          <p:cNvPr id="5" name="Text 2"/>
          <p:cNvSpPr/>
          <p:nvPr/>
        </p:nvSpPr>
        <p:spPr>
          <a:xfrm>
            <a:off x="1176099" y="4384834"/>
            <a:ext cx="2383869" cy="271463"/>
          </a:xfrm>
          <a:prstGeom prst="rect">
            <a:avLst/>
          </a:prstGeom>
          <a:noFill/>
          <a:ln/>
        </p:spPr>
        <p:txBody>
          <a:bodyPr wrap="none" lIns="0" tIns="0" rIns="0" bIns="0" rtlCol="0" anchor="t"/>
          <a:lstStyle/>
          <a:p>
            <a:pPr marL="0" indent="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Key Factor Identification</a:t>
            </a:r>
            <a:endParaRPr lang="en-US" sz="1700" dirty="0"/>
          </a:p>
        </p:txBody>
      </p:sp>
      <p:sp>
        <p:nvSpPr>
          <p:cNvPr id="6" name="Text 3"/>
          <p:cNvSpPr/>
          <p:nvPr/>
        </p:nvSpPr>
        <p:spPr>
          <a:xfrm>
            <a:off x="1176099" y="4767024"/>
            <a:ext cx="5839420" cy="885825"/>
          </a:xfrm>
          <a:prstGeom prst="rect">
            <a:avLst/>
          </a:prstGeom>
          <a:noFill/>
          <a:ln/>
        </p:spPr>
        <p:txBody>
          <a:bodyPr wrap="square" lIns="0" tIns="0" rIns="0" bIns="0" rtlCol="0" anchor="t"/>
          <a:lstStyle/>
          <a:p>
            <a:pPr marL="0" indent="0">
              <a:lnSpc>
                <a:spcPts val="2300"/>
              </a:lnSpc>
              <a:buNone/>
            </a:pPr>
            <a:r>
              <a:rPr lang="en-US" sz="1450" dirty="0">
                <a:solidFill>
                  <a:srgbClr val="FFFFFF"/>
                </a:solidFill>
                <a:latin typeface="PT Sans" pitchFamily="34" charset="0"/>
                <a:ea typeface="PT Sans" pitchFamily="34" charset="-122"/>
                <a:cs typeface="PT Sans" pitchFamily="34" charset="-120"/>
              </a:rPr>
              <a:t>Identify key factors, such as academic pressure, financial concerns, and social relationships, that are most strongly associated with mental health challenges among university students.</a:t>
            </a:r>
            <a:endParaRPr lang="en-US" sz="1450" dirty="0"/>
          </a:p>
        </p:txBody>
      </p:sp>
      <p:sp>
        <p:nvSpPr>
          <p:cNvPr id="7" name="Shape 4"/>
          <p:cNvSpPr/>
          <p:nvPr/>
        </p:nvSpPr>
        <p:spPr>
          <a:xfrm>
            <a:off x="7407473" y="4177427"/>
            <a:ext cx="6254234" cy="1682829"/>
          </a:xfrm>
          <a:prstGeom prst="roundRect">
            <a:avLst>
              <a:gd name="adj" fmla="val 16452"/>
            </a:avLst>
          </a:prstGeom>
          <a:solidFill>
            <a:srgbClr val="00002E"/>
          </a:solidFill>
          <a:ln w="22860">
            <a:solidFill>
              <a:srgbClr val="D7425E"/>
            </a:solidFill>
            <a:prstDash val="solid"/>
          </a:ln>
        </p:spPr>
        <p:txBody>
          <a:bodyPr/>
          <a:lstStyle/>
          <a:p>
            <a:endParaRPr lang="en-US"/>
          </a:p>
        </p:txBody>
      </p:sp>
      <p:sp>
        <p:nvSpPr>
          <p:cNvPr id="8" name="Text 5"/>
          <p:cNvSpPr/>
          <p:nvPr/>
        </p:nvSpPr>
        <p:spPr>
          <a:xfrm>
            <a:off x="7614880" y="4384834"/>
            <a:ext cx="2171462" cy="271463"/>
          </a:xfrm>
          <a:prstGeom prst="rect">
            <a:avLst/>
          </a:prstGeom>
          <a:noFill/>
          <a:ln/>
        </p:spPr>
        <p:txBody>
          <a:bodyPr wrap="none" lIns="0" tIns="0" rIns="0" bIns="0" rtlCol="0" anchor="t"/>
          <a:lstStyle/>
          <a:p>
            <a:pPr marL="0" indent="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Demographic Insights</a:t>
            </a:r>
            <a:endParaRPr lang="en-US" sz="1700" dirty="0"/>
          </a:p>
        </p:txBody>
      </p:sp>
      <p:sp>
        <p:nvSpPr>
          <p:cNvPr id="9" name="Text 6"/>
          <p:cNvSpPr/>
          <p:nvPr/>
        </p:nvSpPr>
        <p:spPr>
          <a:xfrm>
            <a:off x="7614880" y="4767024"/>
            <a:ext cx="5839420" cy="590550"/>
          </a:xfrm>
          <a:prstGeom prst="rect">
            <a:avLst/>
          </a:prstGeom>
          <a:noFill/>
          <a:ln/>
        </p:spPr>
        <p:txBody>
          <a:bodyPr wrap="square" lIns="0" tIns="0" rIns="0" bIns="0" rtlCol="0" anchor="t"/>
          <a:lstStyle/>
          <a:p>
            <a:pPr marL="0" indent="0">
              <a:lnSpc>
                <a:spcPts val="2300"/>
              </a:lnSpc>
              <a:buNone/>
            </a:pPr>
            <a:r>
              <a:rPr lang="en-US" sz="1450" dirty="0">
                <a:solidFill>
                  <a:srgbClr val="FFFFFF"/>
                </a:solidFill>
                <a:latin typeface="PT Sans" pitchFamily="34" charset="0"/>
                <a:ea typeface="PT Sans" pitchFamily="34" charset="-122"/>
                <a:cs typeface="PT Sans" pitchFamily="34" charset="-120"/>
              </a:rPr>
              <a:t>Gain insights into how mental health outcomes differ by demographic groups, such as gender and residential status.</a:t>
            </a:r>
            <a:endParaRPr lang="en-US" sz="1450" dirty="0"/>
          </a:p>
        </p:txBody>
      </p:sp>
      <p:sp>
        <p:nvSpPr>
          <p:cNvPr id="10" name="Shape 7"/>
          <p:cNvSpPr/>
          <p:nvPr/>
        </p:nvSpPr>
        <p:spPr>
          <a:xfrm>
            <a:off x="968693" y="6044803"/>
            <a:ext cx="6254234" cy="1682829"/>
          </a:xfrm>
          <a:prstGeom prst="roundRect">
            <a:avLst>
              <a:gd name="adj" fmla="val 16452"/>
            </a:avLst>
          </a:prstGeom>
          <a:solidFill>
            <a:srgbClr val="00002E"/>
          </a:solidFill>
          <a:ln w="22860">
            <a:solidFill>
              <a:srgbClr val="DD785E"/>
            </a:solidFill>
            <a:prstDash val="solid"/>
          </a:ln>
        </p:spPr>
        <p:txBody>
          <a:bodyPr/>
          <a:lstStyle/>
          <a:p>
            <a:endParaRPr lang="en-US"/>
          </a:p>
        </p:txBody>
      </p:sp>
      <p:sp>
        <p:nvSpPr>
          <p:cNvPr id="11" name="Text 8"/>
          <p:cNvSpPr/>
          <p:nvPr/>
        </p:nvSpPr>
        <p:spPr>
          <a:xfrm>
            <a:off x="1176099" y="6252210"/>
            <a:ext cx="3043118" cy="271463"/>
          </a:xfrm>
          <a:prstGeom prst="rect">
            <a:avLst/>
          </a:prstGeom>
          <a:noFill/>
          <a:ln/>
        </p:spPr>
        <p:txBody>
          <a:bodyPr wrap="none" lIns="0" tIns="0" rIns="0" bIns="0" rtlCol="0" anchor="t"/>
          <a:lstStyle/>
          <a:p>
            <a:pPr marL="0" indent="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Predictive Model Development</a:t>
            </a:r>
            <a:endParaRPr lang="en-US" sz="1700" dirty="0"/>
          </a:p>
        </p:txBody>
      </p:sp>
      <p:sp>
        <p:nvSpPr>
          <p:cNvPr id="12" name="Text 9"/>
          <p:cNvSpPr/>
          <p:nvPr/>
        </p:nvSpPr>
        <p:spPr>
          <a:xfrm>
            <a:off x="1176099" y="6634401"/>
            <a:ext cx="5839420" cy="885825"/>
          </a:xfrm>
          <a:prstGeom prst="rect">
            <a:avLst/>
          </a:prstGeom>
          <a:noFill/>
          <a:ln/>
        </p:spPr>
        <p:txBody>
          <a:bodyPr wrap="square" lIns="0" tIns="0" rIns="0" bIns="0" rtlCol="0" anchor="t"/>
          <a:lstStyle/>
          <a:p>
            <a:pPr marL="0" indent="0">
              <a:lnSpc>
                <a:spcPts val="2300"/>
              </a:lnSpc>
              <a:buNone/>
            </a:pPr>
            <a:r>
              <a:rPr lang="en-US" sz="1450" dirty="0">
                <a:solidFill>
                  <a:srgbClr val="FFFFFF"/>
                </a:solidFill>
                <a:latin typeface="PT Sans" pitchFamily="34" charset="0"/>
                <a:ea typeface="PT Sans" pitchFamily="34" charset="-122"/>
                <a:cs typeface="PT Sans" pitchFamily="34" charset="-120"/>
              </a:rPr>
              <a:t>Develop a predictive model that can estimate the likelihood of depression, anxiety, and isolation based on academic and personal characteristics, providing a tool for early mental health interventions.</a:t>
            </a:r>
            <a:endParaRPr lang="en-US" sz="1450" dirty="0"/>
          </a:p>
        </p:txBody>
      </p:sp>
      <p:sp>
        <p:nvSpPr>
          <p:cNvPr id="13" name="Shape 10"/>
          <p:cNvSpPr/>
          <p:nvPr/>
        </p:nvSpPr>
        <p:spPr>
          <a:xfrm>
            <a:off x="7407473" y="6044803"/>
            <a:ext cx="6254234" cy="1682829"/>
          </a:xfrm>
          <a:prstGeom prst="roundRect">
            <a:avLst>
              <a:gd name="adj" fmla="val 16452"/>
            </a:avLst>
          </a:prstGeom>
          <a:solidFill>
            <a:srgbClr val="00002E"/>
          </a:solidFill>
          <a:ln w="22860">
            <a:solidFill>
              <a:srgbClr val="48A8E2"/>
            </a:solidFill>
            <a:prstDash val="solid"/>
          </a:ln>
        </p:spPr>
        <p:txBody>
          <a:bodyPr/>
          <a:lstStyle/>
          <a:p>
            <a:endParaRPr lang="en-US"/>
          </a:p>
        </p:txBody>
      </p:sp>
      <p:sp>
        <p:nvSpPr>
          <p:cNvPr id="14" name="Text 11"/>
          <p:cNvSpPr/>
          <p:nvPr/>
        </p:nvSpPr>
        <p:spPr>
          <a:xfrm>
            <a:off x="7614880" y="6252210"/>
            <a:ext cx="3106698" cy="271463"/>
          </a:xfrm>
          <a:prstGeom prst="rect">
            <a:avLst/>
          </a:prstGeom>
          <a:noFill/>
          <a:ln/>
        </p:spPr>
        <p:txBody>
          <a:bodyPr wrap="none" lIns="0" tIns="0" rIns="0" bIns="0" rtlCol="0" anchor="t"/>
          <a:lstStyle/>
          <a:p>
            <a:pPr marL="0" indent="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Data-Driven Recommendations</a:t>
            </a:r>
            <a:endParaRPr lang="en-US" sz="1700" dirty="0"/>
          </a:p>
        </p:txBody>
      </p:sp>
      <p:sp>
        <p:nvSpPr>
          <p:cNvPr id="15" name="Text 12"/>
          <p:cNvSpPr/>
          <p:nvPr/>
        </p:nvSpPr>
        <p:spPr>
          <a:xfrm>
            <a:off x="7614880" y="6634401"/>
            <a:ext cx="5839420" cy="885825"/>
          </a:xfrm>
          <a:prstGeom prst="rect">
            <a:avLst/>
          </a:prstGeom>
          <a:noFill/>
          <a:ln/>
        </p:spPr>
        <p:txBody>
          <a:bodyPr wrap="square" lIns="0" tIns="0" rIns="0" bIns="0" rtlCol="0" anchor="t"/>
          <a:lstStyle/>
          <a:p>
            <a:pPr marL="0" indent="0">
              <a:lnSpc>
                <a:spcPts val="2300"/>
              </a:lnSpc>
              <a:buNone/>
            </a:pPr>
            <a:r>
              <a:rPr lang="en-US" sz="1450" dirty="0">
                <a:solidFill>
                  <a:srgbClr val="FFFFFF"/>
                </a:solidFill>
                <a:latin typeface="PT Sans" pitchFamily="34" charset="0"/>
                <a:ea typeface="PT Sans" pitchFamily="34" charset="-122"/>
                <a:cs typeface="PT Sans" pitchFamily="34" charset="-120"/>
              </a:rPr>
              <a:t>Provide data-driven recommendations for universities to implement targeted mental health programs that address the specific challenges faced by students.</a:t>
            </a:r>
            <a:endParaRPr lang="en-US" sz="1450" dirty="0"/>
          </a:p>
        </p:txBody>
      </p:sp>
      <p:pic>
        <p:nvPicPr>
          <p:cNvPr id="16" name="Picture 15" descr="A logo of a company">
            <a:extLst>
              <a:ext uri="{FF2B5EF4-FFF2-40B4-BE49-F238E27FC236}">
                <a16:creationId xmlns:a16="http://schemas.microsoft.com/office/drawing/2014/main" id="{371E16D2-463D-5254-C9AD-992295D8F702}"/>
              </a:ext>
            </a:extLst>
          </p:cNvPr>
          <p:cNvPicPr>
            <a:picLocks noChangeAspect="1"/>
          </p:cNvPicPr>
          <p:nvPr/>
        </p:nvPicPr>
        <p:blipFill>
          <a:blip r:embed="rId4"/>
          <a:srcRect l="17562" t="22684" r="16261" b="28970"/>
          <a:stretch/>
        </p:blipFill>
        <p:spPr>
          <a:xfrm>
            <a:off x="12924264" y="7816355"/>
            <a:ext cx="1706136" cy="4132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TotalTime>
  <Words>1121</Words>
  <Application>Microsoft Office PowerPoint</Application>
  <PresentationFormat>Custom</PresentationFormat>
  <Paragraphs>132</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IBM Plex Sans Medium</vt:lpstr>
      <vt:lpstr>Inter</vt:lpstr>
      <vt:lpstr>Inter Bold</vt:lpstr>
      <vt:lpstr>Nunito Semi Bold</vt:lpstr>
      <vt:lpstr>PT Sans</vt:lpstr>
      <vt:lpstr>Roboto</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Aminur Rahman Rimu</cp:lastModifiedBy>
  <cp:revision>5</cp:revision>
  <dcterms:created xsi:type="dcterms:W3CDTF">2024-11-14T17:09:48Z</dcterms:created>
  <dcterms:modified xsi:type="dcterms:W3CDTF">2024-11-15T07:09:24Z</dcterms:modified>
</cp:coreProperties>
</file>